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5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6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68"/>
  </p:notesMasterIdLst>
  <p:sldIdLst>
    <p:sldId id="256" r:id="rId2"/>
    <p:sldId id="257" r:id="rId3"/>
    <p:sldId id="258" r:id="rId4"/>
    <p:sldId id="285" r:id="rId5"/>
    <p:sldId id="260" r:id="rId6"/>
    <p:sldId id="259" r:id="rId7"/>
    <p:sldId id="286" r:id="rId8"/>
    <p:sldId id="261" r:id="rId9"/>
    <p:sldId id="262" r:id="rId10"/>
    <p:sldId id="263" r:id="rId11"/>
    <p:sldId id="264" r:id="rId12"/>
    <p:sldId id="265" r:id="rId13"/>
    <p:sldId id="287" r:id="rId14"/>
    <p:sldId id="266" r:id="rId15"/>
    <p:sldId id="267" r:id="rId16"/>
    <p:sldId id="288" r:id="rId17"/>
    <p:sldId id="268" r:id="rId18"/>
    <p:sldId id="306" r:id="rId19"/>
    <p:sldId id="310" r:id="rId20"/>
    <p:sldId id="269" r:id="rId21"/>
    <p:sldId id="270" r:id="rId22"/>
    <p:sldId id="289" r:id="rId23"/>
    <p:sldId id="271" r:id="rId24"/>
    <p:sldId id="290" r:id="rId25"/>
    <p:sldId id="272" r:id="rId26"/>
    <p:sldId id="273" r:id="rId27"/>
    <p:sldId id="291" r:id="rId28"/>
    <p:sldId id="311" r:id="rId29"/>
    <p:sldId id="312" r:id="rId30"/>
    <p:sldId id="313" r:id="rId31"/>
    <p:sldId id="314" r:id="rId32"/>
    <p:sldId id="315" r:id="rId33"/>
    <p:sldId id="317" r:id="rId34"/>
    <p:sldId id="318" r:id="rId35"/>
    <p:sldId id="319" r:id="rId36"/>
    <p:sldId id="316" r:id="rId37"/>
    <p:sldId id="274" r:id="rId38"/>
    <p:sldId id="275" r:id="rId39"/>
    <p:sldId id="276" r:id="rId40"/>
    <p:sldId id="277" r:id="rId41"/>
    <p:sldId id="278" r:id="rId42"/>
    <p:sldId id="280" r:id="rId43"/>
    <p:sldId id="303" r:id="rId44"/>
    <p:sldId id="304" r:id="rId45"/>
    <p:sldId id="307" r:id="rId46"/>
    <p:sldId id="282" r:id="rId47"/>
    <p:sldId id="305" r:id="rId48"/>
    <p:sldId id="308" r:id="rId49"/>
    <p:sldId id="292" r:id="rId50"/>
    <p:sldId id="284" r:id="rId51"/>
    <p:sldId id="293" r:id="rId52"/>
    <p:sldId id="294" r:id="rId53"/>
    <p:sldId id="283" r:id="rId54"/>
    <p:sldId id="321" r:id="rId55"/>
    <p:sldId id="279" r:id="rId56"/>
    <p:sldId id="322" r:id="rId57"/>
    <p:sldId id="297" r:id="rId58"/>
    <p:sldId id="296" r:id="rId59"/>
    <p:sldId id="295" r:id="rId60"/>
    <p:sldId id="298" r:id="rId61"/>
    <p:sldId id="299" r:id="rId62"/>
    <p:sldId id="300" r:id="rId63"/>
    <p:sldId id="301" r:id="rId64"/>
    <p:sldId id="309" r:id="rId65"/>
    <p:sldId id="302" r:id="rId66"/>
    <p:sldId id="320" r:id="rId6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1" autoAdjust="0"/>
    <p:restoredTop sz="94660"/>
  </p:normalViewPr>
  <p:slideViewPr>
    <p:cSldViewPr snapToGrid="0">
      <p:cViewPr>
        <p:scale>
          <a:sx n="60" d="100"/>
          <a:sy n="60" d="100"/>
        </p:scale>
        <p:origin x="492" y="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4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8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0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&#1050;&#1085;&#1080;&#1075;&#1072;3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1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i="1" dirty="0">
                <a:solidFill>
                  <a:sysClr val="windowText" lastClr="000000"/>
                </a:solidFill>
              </a:rPr>
              <a:t>Сравнительный анализ успеваемости по уровням обучения</a:t>
            </a:r>
          </a:p>
          <a:p>
            <a:pPr>
              <a:defRPr sz="2000" b="1" i="1"/>
            </a:pPr>
            <a:r>
              <a:rPr lang="ru-RU" sz="2000" b="1" i="1" dirty="0">
                <a:solidFill>
                  <a:sysClr val="windowText" lastClr="000000"/>
                </a:solidFill>
              </a:rPr>
              <a:t>НАЧАЛЬНОЕ ОБРАЗОВАНИЕ</a:t>
            </a:r>
          </a:p>
        </c:rich>
      </c:tx>
      <c:layout>
        <c:manualLayout>
          <c:xMode val="edge"/>
          <c:yMode val="edge"/>
          <c:x val="0.18064362993622313"/>
          <c:y val="2.156354167703045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1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Лист1!$F$6:$F$7</c:f>
              <c:strCache>
                <c:ptCount val="2"/>
                <c:pt idx="0">
                  <c:v>НОО</c:v>
                </c:pt>
                <c:pt idx="1">
                  <c:v>Общая успеваемость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cap="none" spc="0" baseline="0">
                    <a:ln w="0"/>
                    <a:solidFill>
                      <a:sysClr val="windowText" lastClr="0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Лист1!$E$8:$E$13</c:f>
              <c:strCache>
                <c:ptCount val="6"/>
                <c:pt idx="0">
                  <c:v>2023/2024</c:v>
                </c:pt>
                <c:pt idx="1">
                  <c:v>2022/2023</c:v>
                </c:pt>
                <c:pt idx="2">
                  <c:v>2021/2022</c:v>
                </c:pt>
                <c:pt idx="3">
                  <c:v>2020/2021</c:v>
                </c:pt>
                <c:pt idx="4">
                  <c:v>2019/2020</c:v>
                </c:pt>
                <c:pt idx="5">
                  <c:v>2018/2019</c:v>
                </c:pt>
              </c:strCache>
            </c:strRef>
          </c:cat>
          <c:val>
            <c:numRef>
              <c:f>Лист1!$F$8:$F$13</c:f>
              <c:numCache>
                <c:formatCode>General</c:formatCode>
                <c:ptCount val="6"/>
                <c:pt idx="0">
                  <c:v>97</c:v>
                </c:pt>
                <c:pt idx="1">
                  <c:v>98.27</c:v>
                </c:pt>
                <c:pt idx="2">
                  <c:v>99</c:v>
                </c:pt>
                <c:pt idx="3">
                  <c:v>96.76</c:v>
                </c:pt>
                <c:pt idx="4">
                  <c:v>99.39</c:v>
                </c:pt>
                <c:pt idx="5">
                  <c:v>99.36999999999999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AB-4991-9574-93F419784ED9}"/>
            </c:ext>
          </c:extLst>
        </c:ser>
        <c:ser>
          <c:idx val="1"/>
          <c:order val="1"/>
          <c:tx>
            <c:strRef>
              <c:f>Лист1!$G$6:$G$7</c:f>
              <c:strCache>
                <c:ptCount val="2"/>
                <c:pt idx="0">
                  <c:v>НОО</c:v>
                </c:pt>
                <c:pt idx="1">
                  <c:v>Качественная успеваемость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904761904761911E-2"/>
                  <c:y val="-6.441150314777262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C91-47AB-A0BD-33016943CE9F}"/>
                </c:ext>
              </c:extLst>
            </c:dLbl>
            <c:dLbl>
              <c:idx val="1"/>
              <c:layout>
                <c:manualLayout>
                  <c:x val="1.7857142857142863E-2"/>
                  <c:y val="-6.441150314777262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C91-47AB-A0BD-33016943CE9F}"/>
                </c:ext>
              </c:extLst>
            </c:dLbl>
            <c:dLbl>
              <c:idx val="2"/>
              <c:layout>
                <c:manualLayout>
                  <c:x val="1.934523809523810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C91-47AB-A0BD-33016943CE9F}"/>
                </c:ext>
              </c:extLst>
            </c:dLbl>
            <c:dLbl>
              <c:idx val="3"/>
              <c:layout>
                <c:manualLayout>
                  <c:x val="2.232142857142858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C91-47AB-A0BD-33016943CE9F}"/>
                </c:ext>
              </c:extLst>
            </c:dLbl>
            <c:dLbl>
              <c:idx val="4"/>
              <c:layout>
                <c:manualLayout>
                  <c:x val="1.4136904761904759E-2"/>
                  <c:y val="-1.75668381959739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193452380952384E-2"/>
                      <c:h val="3.399223788618645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CC91-47AB-A0BD-33016943CE9F}"/>
                </c:ext>
              </c:extLst>
            </c:dLbl>
            <c:dLbl>
              <c:idx val="5"/>
              <c:layout>
                <c:manualLayout>
                  <c:x val="1.6369047619047627E-2"/>
                  <c:y val="-6.441150314777262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C91-47AB-A0BD-33016943CE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Лист1!$E$8:$E$13</c:f>
              <c:strCache>
                <c:ptCount val="6"/>
                <c:pt idx="0">
                  <c:v>2023/2024</c:v>
                </c:pt>
                <c:pt idx="1">
                  <c:v>2022/2023</c:v>
                </c:pt>
                <c:pt idx="2">
                  <c:v>2021/2022</c:v>
                </c:pt>
                <c:pt idx="3">
                  <c:v>2020/2021</c:v>
                </c:pt>
                <c:pt idx="4">
                  <c:v>2019/2020</c:v>
                </c:pt>
                <c:pt idx="5">
                  <c:v>2018/2019</c:v>
                </c:pt>
              </c:strCache>
            </c:strRef>
          </c:cat>
          <c:val>
            <c:numRef>
              <c:f>Лист1!$G$8:$G$13</c:f>
              <c:numCache>
                <c:formatCode>General</c:formatCode>
                <c:ptCount val="6"/>
                <c:pt idx="0">
                  <c:v>71</c:v>
                </c:pt>
                <c:pt idx="1">
                  <c:v>67.569999999999993</c:v>
                </c:pt>
                <c:pt idx="2">
                  <c:v>53</c:v>
                </c:pt>
                <c:pt idx="3">
                  <c:v>52.230000000000011</c:v>
                </c:pt>
                <c:pt idx="4">
                  <c:v>50.64</c:v>
                </c:pt>
                <c:pt idx="5">
                  <c:v>47.3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AB-4991-9574-93F419784ED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18459392"/>
        <c:axId val="118473472"/>
        <c:axId val="0"/>
      </c:bar3DChart>
      <c:catAx>
        <c:axId val="118459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8473472"/>
        <c:crosses val="autoZero"/>
        <c:auto val="1"/>
        <c:lblAlgn val="ctr"/>
        <c:lblOffset val="100"/>
        <c:noMultiLvlLbl val="0"/>
      </c:catAx>
      <c:valAx>
        <c:axId val="118473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8459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Получение аттестатов особого образца с золотой, серебряной медалями, Похвальных грамот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медали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</c:v>
                </c:pt>
                <c:pt idx="1">
                  <c:v>3</c:v>
                </c:pt>
                <c:pt idx="2">
                  <c:v>3</c:v>
                </c:pt>
                <c:pt idx="3">
                  <c:v>1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A8-4E09-98A7-30BBE61E51C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грамоты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</c:v>
                </c:pt>
                <c:pt idx="1">
                  <c:v>0</c:v>
                </c:pt>
                <c:pt idx="2">
                  <c:v>17</c:v>
                </c:pt>
                <c:pt idx="3">
                  <c:v>15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A8-4E09-98A7-30BBE61E51C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23A8-4E09-98A7-30BBE61E51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7614720"/>
        <c:axId val="147632896"/>
      </c:barChart>
      <c:catAx>
        <c:axId val="14761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632896"/>
        <c:crosses val="autoZero"/>
        <c:auto val="1"/>
        <c:lblAlgn val="ctr"/>
        <c:lblOffset val="100"/>
        <c:noMultiLvlLbl val="0"/>
      </c:catAx>
      <c:valAx>
        <c:axId val="147632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614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b="1">
                <a:solidFill>
                  <a:schemeClr val="bg1"/>
                </a:solidFill>
              </a:rPr>
              <a:t>СРЕДНИЙ БАЛЛ</a:t>
            </a:r>
          </a:p>
        </c:rich>
      </c:tx>
      <c:layout>
        <c:manualLayout>
          <c:xMode val="edge"/>
          <c:yMode val="edge"/>
          <c:x val="0.39012432494116861"/>
          <c:y val="2.77777777777778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5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Лист1!$C$9</c:f>
              <c:strCache>
                <c:ptCount val="1"/>
                <c:pt idx="0">
                  <c:v>Русский язык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Лист1!$D$7:$K$8</c:f>
              <c:strCache>
                <c:ptCount val="8"/>
                <c:pt idx="0">
                  <c:v>Средний балл 2024г.</c:v>
                </c:pt>
                <c:pt idx="1">
                  <c:v>Сред.балл</c:v>
                </c:pt>
                <c:pt idx="2">
                  <c:v>Средний балл 2022г.</c:v>
                </c:pt>
                <c:pt idx="3">
                  <c:v>Средний балл 2021г.</c:v>
                </c:pt>
                <c:pt idx="4">
                  <c:v>Средний балл 2020 г.</c:v>
                </c:pt>
                <c:pt idx="5">
                  <c:v>Средний балл 2019 г.</c:v>
                </c:pt>
                <c:pt idx="6">
                  <c:v>Средний балл 2018 г.</c:v>
                </c:pt>
                <c:pt idx="7">
                  <c:v>Средний балл 2017 г.</c:v>
                </c:pt>
              </c:strCache>
              <c:extLst/>
            </c:strRef>
          </c:cat>
          <c:val>
            <c:numRef>
              <c:f>Лист1!$D$9:$K$9</c:f>
              <c:numCache>
                <c:formatCode>General</c:formatCode>
                <c:ptCount val="8"/>
                <c:pt idx="0">
                  <c:v>54</c:v>
                </c:pt>
                <c:pt idx="1">
                  <c:v>58</c:v>
                </c:pt>
                <c:pt idx="2">
                  <c:v>57</c:v>
                </c:pt>
                <c:pt idx="3">
                  <c:v>60</c:v>
                </c:pt>
                <c:pt idx="4">
                  <c:v>64</c:v>
                </c:pt>
                <c:pt idx="5">
                  <c:v>56</c:v>
                </c:pt>
                <c:pt idx="6">
                  <c:v>54.8</c:v>
                </c:pt>
                <c:pt idx="7">
                  <c:v>54.1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0F-456B-9CB8-0CA1C3A48162}"/>
            </c:ext>
          </c:extLst>
        </c:ser>
        <c:ser>
          <c:idx val="1"/>
          <c:order val="1"/>
          <c:tx>
            <c:strRef>
              <c:f>Лист1!$C$10</c:f>
              <c:strCache>
                <c:ptCount val="1"/>
                <c:pt idx="0">
                  <c:v>Математика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Лист1!$D$7:$K$8</c:f>
              <c:strCache>
                <c:ptCount val="8"/>
                <c:pt idx="0">
                  <c:v>Средний балл 2024г.</c:v>
                </c:pt>
                <c:pt idx="1">
                  <c:v>Сред.балл</c:v>
                </c:pt>
                <c:pt idx="2">
                  <c:v>Средний балл 2022г.</c:v>
                </c:pt>
                <c:pt idx="3">
                  <c:v>Средний балл 2021г.</c:v>
                </c:pt>
                <c:pt idx="4">
                  <c:v>Средний балл 2020 г.</c:v>
                </c:pt>
                <c:pt idx="5">
                  <c:v>Средний балл 2019 г.</c:v>
                </c:pt>
                <c:pt idx="6">
                  <c:v>Средний балл 2018 г.</c:v>
                </c:pt>
                <c:pt idx="7">
                  <c:v>Средний балл 2017 г.</c:v>
                </c:pt>
              </c:strCache>
              <c:extLst/>
            </c:strRef>
          </c:cat>
          <c:val>
            <c:numRef>
              <c:f>Лист1!$D$10:$K$10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4</c:v>
                </c:pt>
                <c:pt idx="6">
                  <c:v>3.9</c:v>
                </c:pt>
                <c:pt idx="7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0F-456B-9CB8-0CA1C3A48162}"/>
            </c:ext>
          </c:extLst>
        </c:ser>
        <c:ser>
          <c:idx val="2"/>
          <c:order val="2"/>
          <c:tx>
            <c:strRef>
              <c:f>Лист1!$C$11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Лист1!$D$7:$K$8</c:f>
              <c:strCache>
                <c:ptCount val="8"/>
                <c:pt idx="0">
                  <c:v>Средний балл 2024г.</c:v>
                </c:pt>
                <c:pt idx="1">
                  <c:v>Сред.балл</c:v>
                </c:pt>
                <c:pt idx="2">
                  <c:v>Средний балл 2022г.</c:v>
                </c:pt>
                <c:pt idx="3">
                  <c:v>Средний балл 2021г.</c:v>
                </c:pt>
                <c:pt idx="4">
                  <c:v>Средний балл 2020 г.</c:v>
                </c:pt>
                <c:pt idx="5">
                  <c:v>Средний балл 2019 г.</c:v>
                </c:pt>
                <c:pt idx="6">
                  <c:v>Средний балл 2018 г.</c:v>
                </c:pt>
                <c:pt idx="7">
                  <c:v>Средний балл 2017 г.</c:v>
                </c:pt>
              </c:strCache>
              <c:extLst/>
            </c:strRef>
          </c:cat>
          <c:val>
            <c:numRef>
              <c:f>Лист1!$D$11:$K$11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0F-456B-9CB8-0CA1C3A48162}"/>
            </c:ext>
          </c:extLst>
        </c:ser>
        <c:ser>
          <c:idx val="3"/>
          <c:order val="3"/>
          <c:tx>
            <c:strRef>
              <c:f>Лист1!$C$12</c:f>
              <c:strCache>
                <c:ptCount val="1"/>
                <c:pt idx="0">
                  <c:v>Обществознание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accent4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Лист1!$D$7:$K$8</c:f>
              <c:strCache>
                <c:ptCount val="8"/>
                <c:pt idx="0">
                  <c:v>Средний балл 2024г.</c:v>
                </c:pt>
                <c:pt idx="1">
                  <c:v>Сред.балл</c:v>
                </c:pt>
                <c:pt idx="2">
                  <c:v>Средний балл 2022г.</c:v>
                </c:pt>
                <c:pt idx="3">
                  <c:v>Средний балл 2021г.</c:v>
                </c:pt>
                <c:pt idx="4">
                  <c:v>Средний балл 2020 г.</c:v>
                </c:pt>
                <c:pt idx="5">
                  <c:v>Средний балл 2019 г.</c:v>
                </c:pt>
                <c:pt idx="6">
                  <c:v>Средний балл 2018 г.</c:v>
                </c:pt>
                <c:pt idx="7">
                  <c:v>Средний балл 2017 г.</c:v>
                </c:pt>
              </c:strCache>
              <c:extLst/>
            </c:strRef>
          </c:cat>
          <c:val>
            <c:numRef>
              <c:f>Лист1!$D$12:$K$12</c:f>
              <c:numCache>
                <c:formatCode>General</c:formatCode>
                <c:ptCount val="8"/>
                <c:pt idx="0">
                  <c:v>43</c:v>
                </c:pt>
                <c:pt idx="1">
                  <c:v>42</c:v>
                </c:pt>
                <c:pt idx="2">
                  <c:v>55</c:v>
                </c:pt>
                <c:pt idx="3">
                  <c:v>40</c:v>
                </c:pt>
                <c:pt idx="4">
                  <c:v>46</c:v>
                </c:pt>
                <c:pt idx="5">
                  <c:v>37</c:v>
                </c:pt>
                <c:pt idx="6">
                  <c:v>39</c:v>
                </c:pt>
                <c:pt idx="7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E0F-456B-9CB8-0CA1C3A48162}"/>
            </c:ext>
          </c:extLst>
        </c:ser>
        <c:ser>
          <c:idx val="4"/>
          <c:order val="4"/>
          <c:tx>
            <c:strRef>
              <c:f>Лист1!$C$13</c:f>
              <c:strCache>
                <c:ptCount val="1"/>
                <c:pt idx="0">
                  <c:v>Химия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Лист1!$D$7:$K$8</c:f>
              <c:strCache>
                <c:ptCount val="8"/>
                <c:pt idx="0">
                  <c:v>Средний балл 2024г.</c:v>
                </c:pt>
                <c:pt idx="1">
                  <c:v>Сред.балл</c:v>
                </c:pt>
                <c:pt idx="2">
                  <c:v>Средний балл 2022г.</c:v>
                </c:pt>
                <c:pt idx="3">
                  <c:v>Средний балл 2021г.</c:v>
                </c:pt>
                <c:pt idx="4">
                  <c:v>Средний балл 2020 г.</c:v>
                </c:pt>
                <c:pt idx="5">
                  <c:v>Средний балл 2019 г.</c:v>
                </c:pt>
                <c:pt idx="6">
                  <c:v>Средний балл 2018 г.</c:v>
                </c:pt>
                <c:pt idx="7">
                  <c:v>Средний балл 2017 г.</c:v>
                </c:pt>
              </c:strCache>
              <c:extLst/>
            </c:strRef>
          </c:cat>
          <c:val>
            <c:numRef>
              <c:f>Лист1!$D$13:$K$13</c:f>
              <c:numCache>
                <c:formatCode>General</c:formatCode>
                <c:ptCount val="8"/>
                <c:pt idx="0">
                  <c:v>42</c:v>
                </c:pt>
                <c:pt idx="1">
                  <c:v>40</c:v>
                </c:pt>
                <c:pt idx="2">
                  <c:v>10</c:v>
                </c:pt>
                <c:pt idx="3">
                  <c:v>45</c:v>
                </c:pt>
                <c:pt idx="4">
                  <c:v>42</c:v>
                </c:pt>
                <c:pt idx="5">
                  <c:v>35</c:v>
                </c:pt>
                <c:pt idx="6">
                  <c:v>47</c:v>
                </c:pt>
                <c:pt idx="7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0F-456B-9CB8-0CA1C3A48162}"/>
            </c:ext>
          </c:extLst>
        </c:ser>
        <c:ser>
          <c:idx val="5"/>
          <c:order val="5"/>
          <c:tx>
            <c:strRef>
              <c:f>Лист1!$C$14</c:f>
              <c:strCache>
                <c:ptCount val="1"/>
                <c:pt idx="0">
                  <c:v>Биология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Лист1!$D$7:$K$8</c:f>
              <c:strCache>
                <c:ptCount val="8"/>
                <c:pt idx="0">
                  <c:v>Средний балл 2024г.</c:v>
                </c:pt>
                <c:pt idx="1">
                  <c:v>Сред.балл</c:v>
                </c:pt>
                <c:pt idx="2">
                  <c:v>Средний балл 2022г.</c:v>
                </c:pt>
                <c:pt idx="3">
                  <c:v>Средний балл 2021г.</c:v>
                </c:pt>
                <c:pt idx="4">
                  <c:v>Средний балл 2020 г.</c:v>
                </c:pt>
                <c:pt idx="5">
                  <c:v>Средний балл 2019 г.</c:v>
                </c:pt>
                <c:pt idx="6">
                  <c:v>Средний балл 2018 г.</c:v>
                </c:pt>
                <c:pt idx="7">
                  <c:v>Средний балл 2017 г.</c:v>
                </c:pt>
              </c:strCache>
              <c:extLst/>
            </c:strRef>
          </c:cat>
          <c:val>
            <c:numRef>
              <c:f>Лист1!$D$14:$K$14</c:f>
              <c:numCache>
                <c:formatCode>General</c:formatCode>
                <c:ptCount val="8"/>
                <c:pt idx="0">
                  <c:v>43</c:v>
                </c:pt>
                <c:pt idx="1">
                  <c:v>32</c:v>
                </c:pt>
                <c:pt idx="2">
                  <c:v>40</c:v>
                </c:pt>
                <c:pt idx="3">
                  <c:v>52</c:v>
                </c:pt>
                <c:pt idx="4">
                  <c:v>37</c:v>
                </c:pt>
                <c:pt idx="5">
                  <c:v>35</c:v>
                </c:pt>
                <c:pt idx="6">
                  <c:v>42</c:v>
                </c:pt>
                <c:pt idx="7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E0F-456B-9CB8-0CA1C3A48162}"/>
            </c:ext>
          </c:extLst>
        </c:ser>
        <c:ser>
          <c:idx val="6"/>
          <c:order val="6"/>
          <c:tx>
            <c:strRef>
              <c:f>Лист1!$C$15</c:f>
              <c:strCache>
                <c:ptCount val="1"/>
                <c:pt idx="0">
                  <c:v>Физика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solidFill>
                <a:schemeClr val="accent1">
                  <a:lumMod val="60000"/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Лист1!$D$7:$K$8</c:f>
              <c:strCache>
                <c:ptCount val="8"/>
                <c:pt idx="0">
                  <c:v>Средний балл 2024г.</c:v>
                </c:pt>
                <c:pt idx="1">
                  <c:v>Сред.балл</c:v>
                </c:pt>
                <c:pt idx="2">
                  <c:v>Средний балл 2022г.</c:v>
                </c:pt>
                <c:pt idx="3">
                  <c:v>Средний балл 2021г.</c:v>
                </c:pt>
                <c:pt idx="4">
                  <c:v>Средний балл 2020 г.</c:v>
                </c:pt>
                <c:pt idx="5">
                  <c:v>Средний балл 2019 г.</c:v>
                </c:pt>
                <c:pt idx="6">
                  <c:v>Средний балл 2018 г.</c:v>
                </c:pt>
                <c:pt idx="7">
                  <c:v>Средний балл 2017 г.</c:v>
                </c:pt>
              </c:strCache>
              <c:extLst/>
            </c:strRef>
          </c:cat>
          <c:val>
            <c:numRef>
              <c:f>Лист1!$D$15:$K$15</c:f>
              <c:numCache>
                <c:formatCode>General</c:formatCode>
                <c:ptCount val="8"/>
                <c:pt idx="0">
                  <c:v>56</c:v>
                </c:pt>
                <c:pt idx="1">
                  <c:v>59</c:v>
                </c:pt>
                <c:pt idx="2">
                  <c:v>62</c:v>
                </c:pt>
                <c:pt idx="3">
                  <c:v>85</c:v>
                </c:pt>
                <c:pt idx="4">
                  <c:v>0</c:v>
                </c:pt>
                <c:pt idx="5">
                  <c:v>40</c:v>
                </c:pt>
                <c:pt idx="6">
                  <c:v>45</c:v>
                </c:pt>
                <c:pt idx="7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E0F-456B-9CB8-0CA1C3A48162}"/>
            </c:ext>
          </c:extLst>
        </c:ser>
        <c:ser>
          <c:idx val="7"/>
          <c:order val="7"/>
          <c:tx>
            <c:strRef>
              <c:f>Лист1!$C$16</c:f>
              <c:strCache>
                <c:ptCount val="1"/>
                <c:pt idx="0">
                  <c:v>Информатика и ИКТ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solidFill>
                <a:schemeClr val="accent2">
                  <a:lumMod val="60000"/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Лист1!$D$7:$K$8</c:f>
              <c:strCache>
                <c:ptCount val="8"/>
                <c:pt idx="0">
                  <c:v>Средний балл 2024г.</c:v>
                </c:pt>
                <c:pt idx="1">
                  <c:v>Сред.балл</c:v>
                </c:pt>
                <c:pt idx="2">
                  <c:v>Средний балл 2022г.</c:v>
                </c:pt>
                <c:pt idx="3">
                  <c:v>Средний балл 2021г.</c:v>
                </c:pt>
                <c:pt idx="4">
                  <c:v>Средний балл 2020 г.</c:v>
                </c:pt>
                <c:pt idx="5">
                  <c:v>Средний балл 2019 г.</c:v>
                </c:pt>
                <c:pt idx="6">
                  <c:v>Средний балл 2018 г.</c:v>
                </c:pt>
                <c:pt idx="7">
                  <c:v>Средний балл 2017 г.</c:v>
                </c:pt>
              </c:strCache>
              <c:extLst/>
            </c:strRef>
          </c:cat>
          <c:val>
            <c:numRef>
              <c:f>Лист1!$D$16:$K$16</c:f>
              <c:numCache>
                <c:formatCode>General</c:formatCode>
                <c:ptCount val="8"/>
                <c:pt idx="0">
                  <c:v>45</c:v>
                </c:pt>
                <c:pt idx="1">
                  <c:v>25</c:v>
                </c:pt>
                <c:pt idx="3">
                  <c:v>65</c:v>
                </c:pt>
                <c:pt idx="4">
                  <c:v>67</c:v>
                </c:pt>
                <c:pt idx="5">
                  <c:v>63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E0F-456B-9CB8-0CA1C3A48162}"/>
            </c:ext>
          </c:extLst>
        </c:ser>
        <c:ser>
          <c:idx val="8"/>
          <c:order val="8"/>
          <c:tx>
            <c:strRef>
              <c:f>Лист1!$C$17</c:f>
              <c:strCache>
                <c:ptCount val="1"/>
                <c:pt idx="0">
                  <c:v>Литература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solidFill>
                <a:schemeClr val="accent3">
                  <a:lumMod val="60000"/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Лист1!$D$7:$K$8</c:f>
              <c:strCache>
                <c:ptCount val="8"/>
                <c:pt idx="0">
                  <c:v>Средний балл 2024г.</c:v>
                </c:pt>
                <c:pt idx="1">
                  <c:v>Сред.балл</c:v>
                </c:pt>
                <c:pt idx="2">
                  <c:v>Средний балл 2022г.</c:v>
                </c:pt>
                <c:pt idx="3">
                  <c:v>Средний балл 2021г.</c:v>
                </c:pt>
                <c:pt idx="4">
                  <c:v>Средний балл 2020 г.</c:v>
                </c:pt>
                <c:pt idx="5">
                  <c:v>Средний балл 2019 г.</c:v>
                </c:pt>
                <c:pt idx="6">
                  <c:v>Средний балл 2018 г.</c:v>
                </c:pt>
                <c:pt idx="7">
                  <c:v>Средний балл 2017 г.</c:v>
                </c:pt>
              </c:strCache>
              <c:extLst/>
            </c:strRef>
          </c:cat>
          <c:val>
            <c:numRef>
              <c:f>Лист1!$D$17:$K$17</c:f>
              <c:numCache>
                <c:formatCode>General</c:formatCode>
                <c:ptCount val="8"/>
                <c:pt idx="0">
                  <c:v>52</c:v>
                </c:pt>
                <c:pt idx="1">
                  <c:v>56</c:v>
                </c:pt>
                <c:pt idx="2">
                  <c:v>57</c:v>
                </c:pt>
                <c:pt idx="3">
                  <c:v>63</c:v>
                </c:pt>
                <c:pt idx="4">
                  <c:v>62</c:v>
                </c:pt>
                <c:pt idx="5">
                  <c:v>38</c:v>
                </c:pt>
                <c:pt idx="6">
                  <c:v>49</c:v>
                </c:pt>
                <c:pt idx="7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E0F-456B-9CB8-0CA1C3A48162}"/>
            </c:ext>
          </c:extLst>
        </c:ser>
        <c:ser>
          <c:idx val="9"/>
          <c:order val="9"/>
          <c:tx>
            <c:strRef>
              <c:f>Лист1!$C$18</c:f>
              <c:strCache>
                <c:ptCount val="1"/>
                <c:pt idx="0">
                  <c:v>Английский язык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solidFill>
                <a:schemeClr val="accent4">
                  <a:lumMod val="60000"/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Лист1!$D$7:$K$8</c:f>
              <c:strCache>
                <c:ptCount val="8"/>
                <c:pt idx="0">
                  <c:v>Средний балл 2024г.</c:v>
                </c:pt>
                <c:pt idx="1">
                  <c:v>Сред.балл</c:v>
                </c:pt>
                <c:pt idx="2">
                  <c:v>Средний балл 2022г.</c:v>
                </c:pt>
                <c:pt idx="3">
                  <c:v>Средний балл 2021г.</c:v>
                </c:pt>
                <c:pt idx="4">
                  <c:v>Средний балл 2020 г.</c:v>
                </c:pt>
                <c:pt idx="5">
                  <c:v>Средний балл 2019 г.</c:v>
                </c:pt>
                <c:pt idx="6">
                  <c:v>Средний балл 2018 г.</c:v>
                </c:pt>
                <c:pt idx="7">
                  <c:v>Средний балл 2017 г.</c:v>
                </c:pt>
              </c:strCache>
              <c:extLst/>
            </c:strRef>
          </c:cat>
          <c:val>
            <c:numRef>
              <c:f>Лист1!$D$18:$K$18</c:f>
              <c:numCache>
                <c:formatCode>General</c:formatCode>
                <c:ptCount val="8"/>
                <c:pt idx="0">
                  <c:v>42</c:v>
                </c:pt>
                <c:pt idx="1">
                  <c:v>38</c:v>
                </c:pt>
                <c:pt idx="2">
                  <c:v>72</c:v>
                </c:pt>
                <c:pt idx="3">
                  <c:v>69</c:v>
                </c:pt>
                <c:pt idx="4">
                  <c:v>53</c:v>
                </c:pt>
                <c:pt idx="5">
                  <c:v>65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E0F-456B-9CB8-0CA1C3A48162}"/>
            </c:ext>
          </c:extLst>
        </c:ser>
        <c:ser>
          <c:idx val="10"/>
          <c:order val="10"/>
          <c:tx>
            <c:strRef>
              <c:f>Лист1!$C$19</c:f>
              <c:strCache>
                <c:ptCount val="1"/>
                <c:pt idx="0">
                  <c:v>История 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solidFill>
                <a:schemeClr val="accent5">
                  <a:lumMod val="60000"/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Лист1!$D$7:$K$8</c:f>
              <c:strCache>
                <c:ptCount val="8"/>
                <c:pt idx="0">
                  <c:v>Средний балл 2024г.</c:v>
                </c:pt>
                <c:pt idx="1">
                  <c:v>Сред.балл</c:v>
                </c:pt>
                <c:pt idx="2">
                  <c:v>Средний балл 2022г.</c:v>
                </c:pt>
                <c:pt idx="3">
                  <c:v>Средний балл 2021г.</c:v>
                </c:pt>
                <c:pt idx="4">
                  <c:v>Средний балл 2020 г.</c:v>
                </c:pt>
                <c:pt idx="5">
                  <c:v>Средний балл 2019 г.</c:v>
                </c:pt>
                <c:pt idx="6">
                  <c:v>Средний балл 2018 г.</c:v>
                </c:pt>
                <c:pt idx="7">
                  <c:v>Средний балл 2017 г.</c:v>
                </c:pt>
              </c:strCache>
              <c:extLst/>
            </c:strRef>
          </c:cat>
          <c:val>
            <c:numRef>
              <c:f>Лист1!$D$19:$K$19</c:f>
              <c:numCache>
                <c:formatCode>General</c:formatCode>
                <c:ptCount val="8"/>
                <c:pt idx="0">
                  <c:v>52</c:v>
                </c:pt>
                <c:pt idx="1">
                  <c:v>41</c:v>
                </c:pt>
                <c:pt idx="2">
                  <c:v>54</c:v>
                </c:pt>
                <c:pt idx="3">
                  <c:v>34</c:v>
                </c:pt>
                <c:pt idx="4">
                  <c:v>41</c:v>
                </c:pt>
                <c:pt idx="5">
                  <c:v>38</c:v>
                </c:pt>
                <c:pt idx="6">
                  <c:v>35</c:v>
                </c:pt>
                <c:pt idx="7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E0F-456B-9CB8-0CA1C3A48162}"/>
            </c:ext>
          </c:extLst>
        </c:ser>
        <c:ser>
          <c:idx val="11"/>
          <c:order val="11"/>
          <c:tx>
            <c:strRef>
              <c:f>Лист1!$C$20</c:f>
              <c:strCache>
                <c:ptCount val="1"/>
                <c:pt idx="0">
                  <c:v>География 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solidFill>
                <a:schemeClr val="accent6">
                  <a:lumMod val="60000"/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Лист1!$D$7:$K$8</c:f>
              <c:strCache>
                <c:ptCount val="8"/>
                <c:pt idx="0">
                  <c:v>Средний балл 2024г.</c:v>
                </c:pt>
                <c:pt idx="1">
                  <c:v>Сред.балл</c:v>
                </c:pt>
                <c:pt idx="2">
                  <c:v>Средний балл 2022г.</c:v>
                </c:pt>
                <c:pt idx="3">
                  <c:v>Средний балл 2021г.</c:v>
                </c:pt>
                <c:pt idx="4">
                  <c:v>Средний балл 2020 г.</c:v>
                </c:pt>
                <c:pt idx="5">
                  <c:v>Средний балл 2019 г.</c:v>
                </c:pt>
                <c:pt idx="6">
                  <c:v>Средний балл 2018 г.</c:v>
                </c:pt>
                <c:pt idx="7">
                  <c:v>Средний балл 2017 г.</c:v>
                </c:pt>
              </c:strCache>
              <c:extLst/>
            </c:strRef>
          </c:cat>
          <c:val>
            <c:numRef>
              <c:f>Лист1!$D$20:$K$20</c:f>
              <c:numCache>
                <c:formatCode>General</c:formatCode>
                <c:ptCount val="8"/>
                <c:pt idx="0">
                  <c:v>57</c:v>
                </c:pt>
                <c:pt idx="1">
                  <c:v>42</c:v>
                </c:pt>
                <c:pt idx="2">
                  <c:v>51</c:v>
                </c:pt>
                <c:pt idx="3">
                  <c:v>66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E0F-456B-9CB8-0CA1C3A4816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2266752"/>
        <c:axId val="122268288"/>
      </c:barChart>
      <c:catAx>
        <c:axId val="12226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2268288"/>
        <c:crosses val="autoZero"/>
        <c:auto val="1"/>
        <c:lblAlgn val="ctr"/>
        <c:lblOffset val="100"/>
        <c:noMultiLvlLbl val="0"/>
      </c:catAx>
      <c:valAx>
        <c:axId val="122268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baseline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2266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Сравнительный анализ по математике результатов ЕГЭ 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2017-2019 </a:t>
            </a:r>
            <a:r>
              <a:rPr lang="ru-RU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</a:t>
            </a:r>
            <a:endParaRPr lang="ru-RU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Лист1!$D$7</c:f>
              <c:strCache>
                <c:ptCount val="1"/>
                <c:pt idx="0">
                  <c:v>Математика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Лист1!$E$5:$G$6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Лист1!$E$7:$G$7</c:f>
              <c:numCache>
                <c:formatCode>General</c:formatCode>
                <c:ptCount val="3"/>
                <c:pt idx="0">
                  <c:v>3.7</c:v>
                </c:pt>
                <c:pt idx="1">
                  <c:v>3.9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B2-46A6-937C-750B77946CC5}"/>
            </c:ext>
          </c:extLst>
        </c:ser>
        <c:ser>
          <c:idx val="1"/>
          <c:order val="1"/>
          <c:tx>
            <c:strRef>
              <c:f>Лист1!$D$8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Лист1!$E$5:$G$6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Лист1!$E$8:$G$8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22B2-46A6-937C-750B77946C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98680080"/>
        <c:axId val="698695888"/>
        <c:axId val="701795632"/>
      </c:bar3DChart>
      <c:catAx>
        <c:axId val="69868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8695888"/>
        <c:crosses val="autoZero"/>
        <c:auto val="1"/>
        <c:lblAlgn val="ctr"/>
        <c:lblOffset val="100"/>
        <c:noMultiLvlLbl val="0"/>
      </c:catAx>
      <c:valAx>
        <c:axId val="69869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8680080"/>
        <c:crosses val="autoZero"/>
        <c:crossBetween val="between"/>
      </c:valAx>
      <c:serAx>
        <c:axId val="70179563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8695888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 sz="1800" b="1" i="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Сравнительный анализ по математике результатов ЕГЭ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sz="1800" b="1" i="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2020-2024 </a:t>
            </a:r>
            <a:r>
              <a:rPr lang="ru-RU" sz="1800" b="1" i="0" baseline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358705161854772E-2"/>
          <c:y val="0.2415932924500396"/>
          <c:w val="0.76899540682414702"/>
          <c:h val="0.6200188360841345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Лист1!$D$7</c:f>
              <c:strCache>
                <c:ptCount val="1"/>
                <c:pt idx="0">
                  <c:v>Математика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Лист1!$E$5:$L$6</c:f>
              <c:strCache>
                <c:ptCount val="5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  <c:pt idx="3">
                  <c:v>2023г</c:v>
                </c:pt>
                <c:pt idx="4">
                  <c:v>2024г</c:v>
                </c:pt>
              </c:strCache>
            </c:strRef>
          </c:cat>
          <c:val>
            <c:numRef>
              <c:f>Лист1!$E$7:$L$7</c:f>
              <c:numCache>
                <c:formatCode>General</c:formatCode>
                <c:ptCount val="5"/>
                <c:pt idx="0">
                  <c:v>43</c:v>
                </c:pt>
                <c:pt idx="1">
                  <c:v>50</c:v>
                </c:pt>
                <c:pt idx="2">
                  <c:v>53</c:v>
                </c:pt>
                <c:pt idx="3">
                  <c:v>39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1C-450E-B601-70528A8AD3BA}"/>
            </c:ext>
          </c:extLst>
        </c:ser>
        <c:ser>
          <c:idx val="1"/>
          <c:order val="1"/>
          <c:tx>
            <c:strRef>
              <c:f>Лист1!$D$8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Лист1!$E$5:$L$6</c:f>
              <c:strCache>
                <c:ptCount val="5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  <c:pt idx="3">
                  <c:v>2023г</c:v>
                </c:pt>
                <c:pt idx="4">
                  <c:v>2024г</c:v>
                </c:pt>
              </c:strCache>
            </c:strRef>
          </c:cat>
          <c:val>
            <c:numRef>
              <c:f>Лист1!$E$8:$L$8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E21C-450E-B601-70528A8AD3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98678000"/>
        <c:axId val="698664272"/>
        <c:axId val="698865600"/>
      </c:bar3DChart>
      <c:catAx>
        <c:axId val="69867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8664272"/>
        <c:crosses val="autoZero"/>
        <c:auto val="1"/>
        <c:lblAlgn val="ctr"/>
        <c:lblOffset val="100"/>
        <c:noMultiLvlLbl val="0"/>
      </c:catAx>
      <c:valAx>
        <c:axId val="698664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8678000"/>
        <c:crosses val="autoZero"/>
        <c:crossBetween val="between"/>
      </c:valAx>
      <c:serAx>
        <c:axId val="69886560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8664272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baseline="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Сравнительный анализ результатов ЕГЭ </a:t>
            </a:r>
          </a:p>
          <a:p>
            <a:pPr>
              <a:defRPr>
                <a:solidFill>
                  <a:schemeClr val="bg1"/>
                </a:solidFill>
              </a:defRPr>
            </a:pPr>
            <a:r>
              <a:rPr lang="ru-RU" sz="1800" b="1" i="0" baseline="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по гуманитарным предметам</a:t>
            </a:r>
            <a:endParaRPr lang="ru-RU" dirty="0">
              <a:solidFill>
                <a:schemeClr val="bg1"/>
              </a:solidFill>
              <a:effectLst/>
            </a:endParaRPr>
          </a:p>
          <a:p>
            <a:pPr>
              <a:defRPr>
                <a:solidFill>
                  <a:schemeClr val="bg1"/>
                </a:solidFill>
              </a:defRPr>
            </a:pPr>
            <a:r>
              <a:rPr lang="ru-RU" sz="1800" b="1" i="0" baseline="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2020-2024 </a:t>
            </a:r>
            <a:r>
              <a:rPr lang="ru-RU" sz="1800" b="1" i="0" baseline="0" dirty="0" err="1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гг</a:t>
            </a:r>
            <a:endParaRPr lang="ru-RU" dirty="0">
              <a:solidFill>
                <a:schemeClr val="bg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Лист1!$D$10</c:f>
              <c:strCache>
                <c:ptCount val="1"/>
                <c:pt idx="0">
                  <c:v>Русский язык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multiLvlStrRef>
              <c:f>Лист1!$E$8:$L$9</c:f>
              <c:multiLvlStrCache>
                <c:ptCount val="8"/>
                <c:lvl>
                  <c:pt idx="6">
                    <c:v>2023г.</c:v>
                  </c:pt>
                </c:lvl>
                <c:lvl>
                  <c:pt idx="0">
                    <c:v> 2017 г.</c:v>
                  </c:pt>
                  <c:pt idx="1">
                    <c:v>2018 г.</c:v>
                  </c:pt>
                  <c:pt idx="2">
                    <c:v>2019 г.</c:v>
                  </c:pt>
                  <c:pt idx="3">
                    <c:v>2020 г.</c:v>
                  </c:pt>
                  <c:pt idx="4">
                    <c:v> 2021г.</c:v>
                  </c:pt>
                  <c:pt idx="5">
                    <c:v>2022г.</c:v>
                  </c:pt>
                  <c:pt idx="7">
                    <c:v> 2024г.</c:v>
                  </c:pt>
                </c:lvl>
              </c:multiLvlStrCache>
            </c:multiLvlStrRef>
          </c:cat>
          <c:val>
            <c:numRef>
              <c:f>Лист1!$E$10:$L$10</c:f>
              <c:numCache>
                <c:formatCode>General</c:formatCode>
                <c:ptCount val="8"/>
                <c:pt idx="0">
                  <c:v>54.1</c:v>
                </c:pt>
                <c:pt idx="1">
                  <c:v>54.8</c:v>
                </c:pt>
                <c:pt idx="2">
                  <c:v>56</c:v>
                </c:pt>
                <c:pt idx="3">
                  <c:v>64</c:v>
                </c:pt>
                <c:pt idx="4">
                  <c:v>60</c:v>
                </c:pt>
                <c:pt idx="5">
                  <c:v>57</c:v>
                </c:pt>
                <c:pt idx="6">
                  <c:v>58</c:v>
                </c:pt>
                <c:pt idx="7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E6-4D3E-8322-CAC0F88E4207}"/>
            </c:ext>
          </c:extLst>
        </c:ser>
        <c:ser>
          <c:idx val="1"/>
          <c:order val="1"/>
          <c:tx>
            <c:strRef>
              <c:f>Лист1!$D$11</c:f>
              <c:strCache>
                <c:ptCount val="1"/>
                <c:pt idx="0">
                  <c:v>Обществознание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multiLvlStrRef>
              <c:f>Лист1!$E$8:$L$9</c:f>
              <c:multiLvlStrCache>
                <c:ptCount val="8"/>
                <c:lvl>
                  <c:pt idx="6">
                    <c:v>2023г.</c:v>
                  </c:pt>
                </c:lvl>
                <c:lvl>
                  <c:pt idx="0">
                    <c:v> 2017 г.</c:v>
                  </c:pt>
                  <c:pt idx="1">
                    <c:v>2018 г.</c:v>
                  </c:pt>
                  <c:pt idx="2">
                    <c:v>2019 г.</c:v>
                  </c:pt>
                  <c:pt idx="3">
                    <c:v>2020 г.</c:v>
                  </c:pt>
                  <c:pt idx="4">
                    <c:v> 2021г.</c:v>
                  </c:pt>
                  <c:pt idx="5">
                    <c:v>2022г.</c:v>
                  </c:pt>
                  <c:pt idx="7">
                    <c:v> 2024г.</c:v>
                  </c:pt>
                </c:lvl>
              </c:multiLvlStrCache>
            </c:multiLvlStrRef>
          </c:cat>
          <c:val>
            <c:numRef>
              <c:f>Лист1!$E$11:$L$11</c:f>
              <c:numCache>
                <c:formatCode>General</c:formatCode>
                <c:ptCount val="8"/>
                <c:pt idx="0">
                  <c:v>46</c:v>
                </c:pt>
                <c:pt idx="1">
                  <c:v>39</c:v>
                </c:pt>
                <c:pt idx="2">
                  <c:v>37</c:v>
                </c:pt>
                <c:pt idx="3">
                  <c:v>46</c:v>
                </c:pt>
                <c:pt idx="4">
                  <c:v>40</c:v>
                </c:pt>
                <c:pt idx="5">
                  <c:v>55</c:v>
                </c:pt>
                <c:pt idx="6">
                  <c:v>42</c:v>
                </c:pt>
                <c:pt idx="7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E6-4D3E-8322-CAC0F88E4207}"/>
            </c:ext>
          </c:extLst>
        </c:ser>
        <c:ser>
          <c:idx val="2"/>
          <c:order val="2"/>
          <c:tx>
            <c:strRef>
              <c:f>Лист1!$D$12</c:f>
              <c:strCache>
                <c:ptCount val="1"/>
                <c:pt idx="0">
                  <c:v>Литература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multiLvlStrRef>
              <c:f>Лист1!$E$8:$L$9</c:f>
              <c:multiLvlStrCache>
                <c:ptCount val="8"/>
                <c:lvl>
                  <c:pt idx="6">
                    <c:v>2023г.</c:v>
                  </c:pt>
                </c:lvl>
                <c:lvl>
                  <c:pt idx="0">
                    <c:v> 2017 г.</c:v>
                  </c:pt>
                  <c:pt idx="1">
                    <c:v>2018 г.</c:v>
                  </c:pt>
                  <c:pt idx="2">
                    <c:v>2019 г.</c:v>
                  </c:pt>
                  <c:pt idx="3">
                    <c:v>2020 г.</c:v>
                  </c:pt>
                  <c:pt idx="4">
                    <c:v> 2021г.</c:v>
                  </c:pt>
                  <c:pt idx="5">
                    <c:v>2022г.</c:v>
                  </c:pt>
                  <c:pt idx="7">
                    <c:v> 2024г.</c:v>
                  </c:pt>
                </c:lvl>
              </c:multiLvlStrCache>
            </c:multiLvlStrRef>
          </c:cat>
          <c:val>
            <c:numRef>
              <c:f>Лист1!$E$12:$L$12</c:f>
              <c:numCache>
                <c:formatCode>General</c:formatCode>
                <c:ptCount val="8"/>
                <c:pt idx="0">
                  <c:v>58</c:v>
                </c:pt>
                <c:pt idx="1">
                  <c:v>49</c:v>
                </c:pt>
                <c:pt idx="2">
                  <c:v>38</c:v>
                </c:pt>
                <c:pt idx="3">
                  <c:v>62</c:v>
                </c:pt>
                <c:pt idx="4">
                  <c:v>63</c:v>
                </c:pt>
                <c:pt idx="5">
                  <c:v>57</c:v>
                </c:pt>
                <c:pt idx="6">
                  <c:v>56</c:v>
                </c:pt>
                <c:pt idx="7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E6-4D3E-8322-CAC0F88E4207}"/>
            </c:ext>
          </c:extLst>
        </c:ser>
        <c:ser>
          <c:idx val="3"/>
          <c:order val="3"/>
          <c:tx>
            <c:strRef>
              <c:f>Лист1!$D$13</c:f>
              <c:strCache>
                <c:ptCount val="1"/>
                <c:pt idx="0">
                  <c:v>Английский язык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multiLvlStrRef>
              <c:f>Лист1!$E$8:$L$9</c:f>
              <c:multiLvlStrCache>
                <c:ptCount val="8"/>
                <c:lvl>
                  <c:pt idx="6">
                    <c:v>2023г.</c:v>
                  </c:pt>
                </c:lvl>
                <c:lvl>
                  <c:pt idx="0">
                    <c:v> 2017 г.</c:v>
                  </c:pt>
                  <c:pt idx="1">
                    <c:v>2018 г.</c:v>
                  </c:pt>
                  <c:pt idx="2">
                    <c:v>2019 г.</c:v>
                  </c:pt>
                  <c:pt idx="3">
                    <c:v>2020 г.</c:v>
                  </c:pt>
                  <c:pt idx="4">
                    <c:v> 2021г.</c:v>
                  </c:pt>
                  <c:pt idx="5">
                    <c:v>2022г.</c:v>
                  </c:pt>
                  <c:pt idx="7">
                    <c:v> 2024г.</c:v>
                  </c:pt>
                </c:lvl>
              </c:multiLvlStrCache>
            </c:multiLvlStrRef>
          </c:cat>
          <c:val>
            <c:numRef>
              <c:f>Лист1!$E$13:$L$13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65</c:v>
                </c:pt>
                <c:pt idx="3">
                  <c:v>53</c:v>
                </c:pt>
                <c:pt idx="4">
                  <c:v>69</c:v>
                </c:pt>
                <c:pt idx="5">
                  <c:v>72</c:v>
                </c:pt>
                <c:pt idx="6">
                  <c:v>38</c:v>
                </c:pt>
                <c:pt idx="7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8E6-4D3E-8322-CAC0F88E4207}"/>
            </c:ext>
          </c:extLst>
        </c:ser>
        <c:ser>
          <c:idx val="4"/>
          <c:order val="4"/>
          <c:tx>
            <c:strRef>
              <c:f>Лист1!$D$14</c:f>
              <c:strCache>
                <c:ptCount val="1"/>
                <c:pt idx="0">
                  <c:v>История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multiLvlStrRef>
              <c:f>Лист1!$E$8:$L$9</c:f>
              <c:multiLvlStrCache>
                <c:ptCount val="8"/>
                <c:lvl>
                  <c:pt idx="6">
                    <c:v>2023г.</c:v>
                  </c:pt>
                </c:lvl>
                <c:lvl>
                  <c:pt idx="0">
                    <c:v> 2017 г.</c:v>
                  </c:pt>
                  <c:pt idx="1">
                    <c:v>2018 г.</c:v>
                  </c:pt>
                  <c:pt idx="2">
                    <c:v>2019 г.</c:v>
                  </c:pt>
                  <c:pt idx="3">
                    <c:v>2020 г.</c:v>
                  </c:pt>
                  <c:pt idx="4">
                    <c:v> 2021г.</c:v>
                  </c:pt>
                  <c:pt idx="5">
                    <c:v>2022г.</c:v>
                  </c:pt>
                  <c:pt idx="7">
                    <c:v> 2024г.</c:v>
                  </c:pt>
                </c:lvl>
              </c:multiLvlStrCache>
            </c:multiLvlStrRef>
          </c:cat>
          <c:val>
            <c:numRef>
              <c:f>Лист1!$E$14:$L$14</c:f>
              <c:numCache>
                <c:formatCode>General</c:formatCode>
                <c:ptCount val="8"/>
                <c:pt idx="0">
                  <c:v>38</c:v>
                </c:pt>
                <c:pt idx="1">
                  <c:v>35</c:v>
                </c:pt>
                <c:pt idx="2">
                  <c:v>38</c:v>
                </c:pt>
                <c:pt idx="3">
                  <c:v>41</c:v>
                </c:pt>
                <c:pt idx="4">
                  <c:v>34</c:v>
                </c:pt>
                <c:pt idx="5">
                  <c:v>54</c:v>
                </c:pt>
                <c:pt idx="6">
                  <c:v>41</c:v>
                </c:pt>
                <c:pt idx="7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8E6-4D3E-8322-CAC0F88E4207}"/>
            </c:ext>
          </c:extLst>
        </c:ser>
        <c:ser>
          <c:idx val="5"/>
          <c:order val="5"/>
          <c:tx>
            <c:strRef>
              <c:f>Лист1!$D$15</c:f>
              <c:strCache>
                <c:ptCount val="1"/>
                <c:pt idx="0">
                  <c:v>География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multiLvlStrRef>
              <c:f>Лист1!$E$8:$L$9</c:f>
              <c:multiLvlStrCache>
                <c:ptCount val="8"/>
                <c:lvl>
                  <c:pt idx="6">
                    <c:v>2023г.</c:v>
                  </c:pt>
                </c:lvl>
                <c:lvl>
                  <c:pt idx="0">
                    <c:v> 2017 г.</c:v>
                  </c:pt>
                  <c:pt idx="1">
                    <c:v>2018 г.</c:v>
                  </c:pt>
                  <c:pt idx="2">
                    <c:v>2019 г.</c:v>
                  </c:pt>
                  <c:pt idx="3">
                    <c:v>2020 г.</c:v>
                  </c:pt>
                  <c:pt idx="4">
                    <c:v> 2021г.</c:v>
                  </c:pt>
                  <c:pt idx="5">
                    <c:v>2022г.</c:v>
                  </c:pt>
                  <c:pt idx="7">
                    <c:v> 2024г.</c:v>
                  </c:pt>
                </c:lvl>
              </c:multiLvlStrCache>
            </c:multiLvlStrRef>
          </c:cat>
          <c:val>
            <c:numRef>
              <c:f>Лист1!$E$15:$L$15</c:f>
              <c:numCache>
                <c:formatCode>General</c:formatCode>
                <c:ptCount val="8"/>
                <c:pt idx="3">
                  <c:v>0</c:v>
                </c:pt>
                <c:pt idx="4">
                  <c:v>66</c:v>
                </c:pt>
                <c:pt idx="5">
                  <c:v>51</c:v>
                </c:pt>
                <c:pt idx="6">
                  <c:v>42</c:v>
                </c:pt>
                <c:pt idx="7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8E6-4D3E-8322-CAC0F88E4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25192016"/>
        <c:axId val="625184528"/>
        <c:axId val="0"/>
      </c:bar3DChart>
      <c:catAx>
        <c:axId val="62519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5184528"/>
        <c:crosses val="autoZero"/>
        <c:auto val="1"/>
        <c:lblAlgn val="ctr"/>
        <c:lblOffset val="100"/>
        <c:noMultiLvlLbl val="0"/>
      </c:catAx>
      <c:valAx>
        <c:axId val="625184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5192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i="0" baseline="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     Сравнительный анализ результатов ЕГЭ </a:t>
            </a:r>
            <a:endParaRPr lang="ru-RU" sz="2000" dirty="0">
              <a:effectLst/>
            </a:endParaRPr>
          </a:p>
          <a:p>
            <a:pPr>
              <a:defRPr sz="2000"/>
            </a:pPr>
            <a:r>
              <a:rPr lang="ru-RU" sz="2000" b="1" i="0" baseline="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   по химии, биологии,  физике и информатике и ИКТ                </a:t>
            </a:r>
            <a:endParaRPr lang="ru-RU" sz="2000" dirty="0">
              <a:effectLst/>
            </a:endParaRPr>
          </a:p>
          <a:p>
            <a:pPr>
              <a:defRPr sz="2000"/>
            </a:pPr>
            <a:r>
              <a:rPr lang="ru-RU" sz="2000" b="1" i="0" baseline="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2017-2024 </a:t>
            </a:r>
            <a:r>
              <a:rPr lang="ru-RU" sz="2000" b="1" i="0" baseline="0" dirty="0" err="1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гг</a:t>
            </a:r>
            <a:endParaRPr lang="ru-RU" sz="2000" dirty="0"/>
          </a:p>
        </c:rich>
      </c:tx>
      <c:layout>
        <c:manualLayout>
          <c:xMode val="edge"/>
          <c:yMode val="edge"/>
          <c:x val="0.14530652418447695"/>
          <c:y val="7.13360138411137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Лист1!$E$7</c:f>
              <c:strCache>
                <c:ptCount val="1"/>
                <c:pt idx="0">
                  <c:v>Химия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multiLvlStrRef>
              <c:f>Лист1!$F$5:$M$6</c:f>
              <c:multiLvlStrCache>
                <c:ptCount val="8"/>
                <c:lvl>
                  <c:pt idx="6">
                    <c:v>2023г.</c:v>
                  </c:pt>
                </c:lvl>
                <c:lvl>
                  <c:pt idx="0">
                    <c:v> 2017 г.</c:v>
                  </c:pt>
                  <c:pt idx="1">
                    <c:v>2018 г.</c:v>
                  </c:pt>
                  <c:pt idx="2">
                    <c:v>2019 г.</c:v>
                  </c:pt>
                  <c:pt idx="3">
                    <c:v>2020 г.</c:v>
                  </c:pt>
                  <c:pt idx="4">
                    <c:v> 2021г.</c:v>
                  </c:pt>
                  <c:pt idx="5">
                    <c:v>2022г.</c:v>
                  </c:pt>
                  <c:pt idx="7">
                    <c:v> 2024г.</c:v>
                  </c:pt>
                </c:lvl>
              </c:multiLvlStrCache>
            </c:multiLvlStrRef>
          </c:cat>
          <c:val>
            <c:numRef>
              <c:f>Лист1!$F$7:$M$7</c:f>
              <c:numCache>
                <c:formatCode>General</c:formatCode>
                <c:ptCount val="8"/>
                <c:pt idx="0">
                  <c:v>62</c:v>
                </c:pt>
                <c:pt idx="1">
                  <c:v>47</c:v>
                </c:pt>
                <c:pt idx="2">
                  <c:v>35</c:v>
                </c:pt>
                <c:pt idx="3">
                  <c:v>42</c:v>
                </c:pt>
                <c:pt idx="4">
                  <c:v>45</c:v>
                </c:pt>
                <c:pt idx="5">
                  <c:v>10</c:v>
                </c:pt>
                <c:pt idx="6">
                  <c:v>40</c:v>
                </c:pt>
                <c:pt idx="7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9F-4B5B-92A6-32CDBBA2D86C}"/>
            </c:ext>
          </c:extLst>
        </c:ser>
        <c:ser>
          <c:idx val="1"/>
          <c:order val="1"/>
          <c:tx>
            <c:strRef>
              <c:f>Лист1!$E$8</c:f>
              <c:strCache>
                <c:ptCount val="1"/>
                <c:pt idx="0">
                  <c:v>Биология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multiLvlStrRef>
              <c:f>Лист1!$F$5:$M$6</c:f>
              <c:multiLvlStrCache>
                <c:ptCount val="8"/>
                <c:lvl>
                  <c:pt idx="6">
                    <c:v>2023г.</c:v>
                  </c:pt>
                </c:lvl>
                <c:lvl>
                  <c:pt idx="0">
                    <c:v> 2017 г.</c:v>
                  </c:pt>
                  <c:pt idx="1">
                    <c:v>2018 г.</c:v>
                  </c:pt>
                  <c:pt idx="2">
                    <c:v>2019 г.</c:v>
                  </c:pt>
                  <c:pt idx="3">
                    <c:v>2020 г.</c:v>
                  </c:pt>
                  <c:pt idx="4">
                    <c:v> 2021г.</c:v>
                  </c:pt>
                  <c:pt idx="5">
                    <c:v>2022г.</c:v>
                  </c:pt>
                  <c:pt idx="7">
                    <c:v> 2024г.</c:v>
                  </c:pt>
                </c:lvl>
              </c:multiLvlStrCache>
            </c:multiLvlStrRef>
          </c:cat>
          <c:val>
            <c:numRef>
              <c:f>Лист1!$F$8:$M$8</c:f>
              <c:numCache>
                <c:formatCode>General</c:formatCode>
                <c:ptCount val="8"/>
                <c:pt idx="0">
                  <c:v>57</c:v>
                </c:pt>
                <c:pt idx="1">
                  <c:v>42</c:v>
                </c:pt>
                <c:pt idx="2">
                  <c:v>35</c:v>
                </c:pt>
                <c:pt idx="3">
                  <c:v>37</c:v>
                </c:pt>
                <c:pt idx="4">
                  <c:v>52</c:v>
                </c:pt>
                <c:pt idx="5">
                  <c:v>40</c:v>
                </c:pt>
                <c:pt idx="6">
                  <c:v>32</c:v>
                </c:pt>
                <c:pt idx="7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9F-4B5B-92A6-32CDBBA2D86C}"/>
            </c:ext>
          </c:extLst>
        </c:ser>
        <c:ser>
          <c:idx val="2"/>
          <c:order val="2"/>
          <c:tx>
            <c:strRef>
              <c:f>Лист1!$E$9</c:f>
              <c:strCache>
                <c:ptCount val="1"/>
                <c:pt idx="0">
                  <c:v>Физика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multiLvlStrRef>
              <c:f>Лист1!$F$5:$M$6</c:f>
              <c:multiLvlStrCache>
                <c:ptCount val="8"/>
                <c:lvl>
                  <c:pt idx="6">
                    <c:v>2023г.</c:v>
                  </c:pt>
                </c:lvl>
                <c:lvl>
                  <c:pt idx="0">
                    <c:v> 2017 г.</c:v>
                  </c:pt>
                  <c:pt idx="1">
                    <c:v>2018 г.</c:v>
                  </c:pt>
                  <c:pt idx="2">
                    <c:v>2019 г.</c:v>
                  </c:pt>
                  <c:pt idx="3">
                    <c:v>2020 г.</c:v>
                  </c:pt>
                  <c:pt idx="4">
                    <c:v> 2021г.</c:v>
                  </c:pt>
                  <c:pt idx="5">
                    <c:v>2022г.</c:v>
                  </c:pt>
                  <c:pt idx="7">
                    <c:v> 2024г.</c:v>
                  </c:pt>
                </c:lvl>
              </c:multiLvlStrCache>
            </c:multiLvlStrRef>
          </c:cat>
          <c:val>
            <c:numRef>
              <c:f>Лист1!$F$9:$M$9</c:f>
              <c:numCache>
                <c:formatCode>General</c:formatCode>
                <c:ptCount val="8"/>
                <c:pt idx="0">
                  <c:v>48</c:v>
                </c:pt>
                <c:pt idx="1">
                  <c:v>45</c:v>
                </c:pt>
                <c:pt idx="2">
                  <c:v>40</c:v>
                </c:pt>
                <c:pt idx="3">
                  <c:v>0</c:v>
                </c:pt>
                <c:pt idx="4">
                  <c:v>85</c:v>
                </c:pt>
                <c:pt idx="5">
                  <c:v>62</c:v>
                </c:pt>
                <c:pt idx="6">
                  <c:v>59</c:v>
                </c:pt>
                <c:pt idx="7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9F-4B5B-92A6-32CDBBA2D86C}"/>
            </c:ext>
          </c:extLst>
        </c:ser>
        <c:ser>
          <c:idx val="3"/>
          <c:order val="3"/>
          <c:tx>
            <c:strRef>
              <c:f>Лист1!$E$10</c:f>
              <c:strCache>
                <c:ptCount val="1"/>
                <c:pt idx="0">
                  <c:v>Информатика и ИКТ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multiLvlStrRef>
              <c:f>Лист1!$F$5:$M$6</c:f>
              <c:multiLvlStrCache>
                <c:ptCount val="8"/>
                <c:lvl>
                  <c:pt idx="6">
                    <c:v>2023г.</c:v>
                  </c:pt>
                </c:lvl>
                <c:lvl>
                  <c:pt idx="0">
                    <c:v> 2017 г.</c:v>
                  </c:pt>
                  <c:pt idx="1">
                    <c:v>2018 г.</c:v>
                  </c:pt>
                  <c:pt idx="2">
                    <c:v>2019 г.</c:v>
                  </c:pt>
                  <c:pt idx="3">
                    <c:v>2020 г.</c:v>
                  </c:pt>
                  <c:pt idx="4">
                    <c:v> 2021г.</c:v>
                  </c:pt>
                  <c:pt idx="5">
                    <c:v>2022г.</c:v>
                  </c:pt>
                  <c:pt idx="7">
                    <c:v> 2024г.</c:v>
                  </c:pt>
                </c:lvl>
              </c:multiLvlStrCache>
            </c:multiLvlStrRef>
          </c:cat>
          <c:val>
            <c:numRef>
              <c:f>Лист1!$F$10:$M$10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63</c:v>
                </c:pt>
                <c:pt idx="3">
                  <c:v>67</c:v>
                </c:pt>
                <c:pt idx="4">
                  <c:v>65</c:v>
                </c:pt>
                <c:pt idx="6">
                  <c:v>25</c:v>
                </c:pt>
                <c:pt idx="7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9F-4B5B-92A6-32CDBBA2D8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35750528"/>
        <c:axId val="935743040"/>
        <c:axId val="0"/>
      </c:bar3DChart>
      <c:catAx>
        <c:axId val="93575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35743040"/>
        <c:crosses val="autoZero"/>
        <c:auto val="1"/>
        <c:lblAlgn val="ctr"/>
        <c:lblOffset val="100"/>
        <c:noMultiLvlLbl val="0"/>
      </c:catAx>
      <c:valAx>
        <c:axId val="935743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935750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Доля выпускников 11-х классов, получивших аттестат о среднем общем образовании</a:t>
            </a:r>
          </a:p>
        </c:rich>
      </c:tx>
      <c:layout>
        <c:manualLayout>
          <c:xMode val="edge"/>
          <c:yMode val="edge"/>
          <c:x val="0.15230654761904761"/>
          <c:y val="1.54849250596687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95</c:v>
                </c:pt>
                <c:pt idx="1">
                  <c:v>70</c:v>
                </c:pt>
                <c:pt idx="2">
                  <c:v>92</c:v>
                </c:pt>
                <c:pt idx="3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C8-43F7-83AF-11C4F4C727D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5EC8-43F7-83AF-11C4F4C727D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5EC8-43F7-83AF-11C4F4C727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7772544"/>
        <c:axId val="147774080"/>
      </c:barChart>
      <c:catAx>
        <c:axId val="14777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774080"/>
        <c:crosses val="autoZero"/>
        <c:auto val="1"/>
        <c:lblAlgn val="ctr"/>
        <c:lblOffset val="100"/>
        <c:noMultiLvlLbl val="0"/>
      </c:catAx>
      <c:valAx>
        <c:axId val="147774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772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Сравнительный анализ успеваемости по уровням обучения</a:t>
            </a:r>
          </a:p>
          <a:p>
            <a:pPr>
              <a:defRPr/>
            </a:pPr>
            <a:r>
              <a:rPr lang="ru-RU" sz="2400" dirty="0"/>
              <a:t>ОСНОВНОЕ ОБЩЕЕ  ОБРАЗОВАНИЕ</a:t>
            </a:r>
          </a:p>
        </c:rich>
      </c:tx>
      <c:layout>
        <c:manualLayout>
          <c:xMode val="edge"/>
          <c:yMode val="edge"/>
          <c:x val="0.15032376709490261"/>
          <c:y val="1.86567164179104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Лист1!$F$6:$F$7</c:f>
              <c:strCache>
                <c:ptCount val="2"/>
                <c:pt idx="0">
                  <c:v>НОО</c:v>
                </c:pt>
                <c:pt idx="1">
                  <c:v>Общая успеваемость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p3d contourW="9525">
              <a:contourClr>
                <a:schemeClr val="lt1">
                  <a:alpha val="5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Лист1!$E$8:$E$13</c:f>
              <c:strCache>
                <c:ptCount val="6"/>
                <c:pt idx="0">
                  <c:v>2023/2024</c:v>
                </c:pt>
                <c:pt idx="1">
                  <c:v>2022/2023</c:v>
                </c:pt>
                <c:pt idx="2">
                  <c:v>2021/2022</c:v>
                </c:pt>
                <c:pt idx="3">
                  <c:v>2020/2021</c:v>
                </c:pt>
                <c:pt idx="4">
                  <c:v>2019/2020</c:v>
                </c:pt>
                <c:pt idx="5">
                  <c:v>2018/2019</c:v>
                </c:pt>
              </c:strCache>
            </c:strRef>
          </c:cat>
          <c:val>
            <c:numRef>
              <c:f>Лист1!$F$8:$F$13</c:f>
            </c:numRef>
          </c:val>
          <c:extLst>
            <c:ext xmlns:c16="http://schemas.microsoft.com/office/drawing/2014/chart" uri="{C3380CC4-5D6E-409C-BE32-E72D297353CC}">
              <c16:uniqueId val="{00000000-EDEA-4DD7-AD52-66AC46EA3092}"/>
            </c:ext>
          </c:extLst>
        </c:ser>
        <c:ser>
          <c:idx val="1"/>
          <c:order val="1"/>
          <c:tx>
            <c:strRef>
              <c:f>Лист1!$G$6:$G$7</c:f>
              <c:strCache>
                <c:ptCount val="2"/>
                <c:pt idx="0">
                  <c:v>НОО</c:v>
                </c:pt>
                <c:pt idx="1">
                  <c:v>Качественная успеваемость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p3d contourW="9525">
              <a:contourClr>
                <a:schemeClr val="lt1">
                  <a:alpha val="5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Лист1!$E$8:$E$13</c:f>
              <c:strCache>
                <c:ptCount val="6"/>
                <c:pt idx="0">
                  <c:v>2023/2024</c:v>
                </c:pt>
                <c:pt idx="1">
                  <c:v>2022/2023</c:v>
                </c:pt>
                <c:pt idx="2">
                  <c:v>2021/2022</c:v>
                </c:pt>
                <c:pt idx="3">
                  <c:v>2020/2021</c:v>
                </c:pt>
                <c:pt idx="4">
                  <c:v>2019/2020</c:v>
                </c:pt>
                <c:pt idx="5">
                  <c:v>2018/2019</c:v>
                </c:pt>
              </c:strCache>
            </c:strRef>
          </c:cat>
          <c:val>
            <c:numRef>
              <c:f>Лист1!$G$8:$G$13</c:f>
            </c:numRef>
          </c:val>
          <c:extLst>
            <c:ext xmlns:c16="http://schemas.microsoft.com/office/drawing/2014/chart" uri="{C3380CC4-5D6E-409C-BE32-E72D297353CC}">
              <c16:uniqueId val="{00000001-EDEA-4DD7-AD52-66AC46EA3092}"/>
            </c:ext>
          </c:extLst>
        </c:ser>
        <c:ser>
          <c:idx val="2"/>
          <c:order val="2"/>
          <c:tx>
            <c:strRef>
              <c:f>Лист1!$H$6:$H$7</c:f>
              <c:strCache>
                <c:ptCount val="2"/>
                <c:pt idx="0">
                  <c:v>ООО</c:v>
                </c:pt>
                <c:pt idx="1">
                  <c:v>Общая успеваемость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p3d contourW="9525">
              <a:contourClr>
                <a:schemeClr val="lt1">
                  <a:alpha val="5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cap="none" spc="0" baseline="0">
                    <a:ln w="0"/>
                    <a:solidFill>
                      <a:sysClr val="windowText" lastClr="0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Лист1!$E$8:$E$13</c:f>
              <c:strCache>
                <c:ptCount val="6"/>
                <c:pt idx="0">
                  <c:v>2023/2024</c:v>
                </c:pt>
                <c:pt idx="1">
                  <c:v>2022/2023</c:v>
                </c:pt>
                <c:pt idx="2">
                  <c:v>2021/2022</c:v>
                </c:pt>
                <c:pt idx="3">
                  <c:v>2020/2021</c:v>
                </c:pt>
                <c:pt idx="4">
                  <c:v>2019/2020</c:v>
                </c:pt>
                <c:pt idx="5">
                  <c:v>2018/2019</c:v>
                </c:pt>
              </c:strCache>
            </c:strRef>
          </c:cat>
          <c:val>
            <c:numRef>
              <c:f>Лист1!$H$8:$H$13</c:f>
              <c:numCache>
                <c:formatCode>General</c:formatCode>
                <c:ptCount val="6"/>
                <c:pt idx="0">
                  <c:v>97.9</c:v>
                </c:pt>
                <c:pt idx="1">
                  <c:v>88.4</c:v>
                </c:pt>
                <c:pt idx="2">
                  <c:v>94.48</c:v>
                </c:pt>
                <c:pt idx="3">
                  <c:v>98.14</c:v>
                </c:pt>
                <c:pt idx="4">
                  <c:v>98.57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EA-4DD7-AD52-66AC46EA3092}"/>
            </c:ext>
          </c:extLst>
        </c:ser>
        <c:ser>
          <c:idx val="3"/>
          <c:order val="3"/>
          <c:tx>
            <c:strRef>
              <c:f>Лист1!$I$6:$I$7</c:f>
              <c:strCache>
                <c:ptCount val="2"/>
                <c:pt idx="0">
                  <c:v>ООО</c:v>
                </c:pt>
                <c:pt idx="1">
                  <c:v>Качественная успеваемость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p3d contourW="9525">
              <a:contourClr>
                <a:schemeClr val="lt1">
                  <a:alpha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8.35247442054709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EA-4DD7-AD52-66AC46EA3092}"/>
                </c:ext>
              </c:extLst>
            </c:dLbl>
            <c:dLbl>
              <c:idx val="1"/>
              <c:layout>
                <c:manualLayout>
                  <c:x val="1.4616830235957445E-2"/>
                  <c:y val="-1.1341080541541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EA-4DD7-AD52-66AC46EA3092}"/>
                </c:ext>
              </c:extLst>
            </c:dLbl>
            <c:dLbl>
              <c:idx val="2"/>
              <c:layout>
                <c:manualLayout>
                  <c:x val="2.2969304656504496E-2"/>
                  <c:y val="-1.0395870402430654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DEA-4DD7-AD52-66AC46EA3092}"/>
                </c:ext>
              </c:extLst>
            </c:dLbl>
            <c:dLbl>
              <c:idx val="3"/>
              <c:layout>
                <c:manualLayout>
                  <c:x val="2.088118605136695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DEA-4DD7-AD52-66AC46EA3092}"/>
                </c:ext>
              </c:extLst>
            </c:dLbl>
            <c:dLbl>
              <c:idx val="4"/>
              <c:layout>
                <c:manualLayout>
                  <c:x val="2.505742326164118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DEA-4DD7-AD52-66AC46EA3092}"/>
                </c:ext>
              </c:extLst>
            </c:dLbl>
            <c:dLbl>
              <c:idx val="5"/>
              <c:layout>
                <c:manualLayout>
                  <c:x val="-2.088118605136772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DEA-4DD7-AD52-66AC46EA30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Лист1!$E$8:$E$13</c:f>
              <c:strCache>
                <c:ptCount val="6"/>
                <c:pt idx="0">
                  <c:v>2023/2024</c:v>
                </c:pt>
                <c:pt idx="1">
                  <c:v>2022/2023</c:v>
                </c:pt>
                <c:pt idx="2">
                  <c:v>2021/2022</c:v>
                </c:pt>
                <c:pt idx="3">
                  <c:v>2020/2021</c:v>
                </c:pt>
                <c:pt idx="4">
                  <c:v>2019/2020</c:v>
                </c:pt>
                <c:pt idx="5">
                  <c:v>2018/2019</c:v>
                </c:pt>
              </c:strCache>
            </c:strRef>
          </c:cat>
          <c:val>
            <c:numRef>
              <c:f>Лист1!$I$8:$I$13</c:f>
              <c:numCache>
                <c:formatCode>General</c:formatCode>
                <c:ptCount val="6"/>
                <c:pt idx="0">
                  <c:v>39.51</c:v>
                </c:pt>
                <c:pt idx="1">
                  <c:v>33.08</c:v>
                </c:pt>
                <c:pt idx="2">
                  <c:v>38.25</c:v>
                </c:pt>
                <c:pt idx="3">
                  <c:v>36.97</c:v>
                </c:pt>
                <c:pt idx="4">
                  <c:v>38.57</c:v>
                </c:pt>
                <c:pt idx="5">
                  <c:v>43.59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DEA-4DD7-AD52-66AC46EA309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172514688"/>
        <c:axId val="172524672"/>
        <c:axId val="0"/>
      </c:bar3DChart>
      <c:catAx>
        <c:axId val="172514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2524672"/>
        <c:crosses val="autoZero"/>
        <c:auto val="1"/>
        <c:lblAlgn val="ctr"/>
        <c:lblOffset val="100"/>
        <c:noMultiLvlLbl val="0"/>
      </c:catAx>
      <c:valAx>
        <c:axId val="17252467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2514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0" baseline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2400" b="1" i="0" cap="none" spc="0" baseline="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Сравнительный анализ успеваемости по уровням обучения </a:t>
            </a:r>
          </a:p>
          <a:p>
            <a:pPr>
              <a:defRPr spc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pPr>
            <a:r>
              <a:rPr lang="ru-RU" sz="2400" b="1" i="0" cap="none" spc="0" baseline="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СРЕДНЕЕ</a:t>
            </a:r>
            <a:r>
              <a:rPr lang="ru-RU" sz="2000" b="1" i="0" cap="none" spc="0" baseline="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ОБЩЕЕ  ОБРАЗОВАНИЕ</a:t>
            </a:r>
            <a:endParaRPr lang="ru-RU" sz="1600" b="1" cap="none" spc="0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17608963815789486"/>
          <c:y val="1.48472225954690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0" baseline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Лист1!$F$6:$F$7</c:f>
              <c:strCache>
                <c:ptCount val="2"/>
                <c:pt idx="0">
                  <c:v>НОО</c:v>
                </c:pt>
                <c:pt idx="1">
                  <c:v>Общая успеваемость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Лист1!$E$8:$E$13</c:f>
              <c:strCache>
                <c:ptCount val="6"/>
                <c:pt idx="0">
                  <c:v>2023/2024</c:v>
                </c:pt>
                <c:pt idx="1">
                  <c:v>2022/2023</c:v>
                </c:pt>
                <c:pt idx="2">
                  <c:v>2021/2022</c:v>
                </c:pt>
                <c:pt idx="3">
                  <c:v>2020/2021</c:v>
                </c:pt>
                <c:pt idx="4">
                  <c:v>2019/2020</c:v>
                </c:pt>
                <c:pt idx="5">
                  <c:v>2018/2019</c:v>
                </c:pt>
              </c:strCache>
            </c:strRef>
          </c:cat>
          <c:val>
            <c:numRef>
              <c:f>Лист1!$F$8:$F$13</c:f>
            </c:numRef>
          </c:val>
          <c:extLst>
            <c:ext xmlns:c16="http://schemas.microsoft.com/office/drawing/2014/chart" uri="{C3380CC4-5D6E-409C-BE32-E72D297353CC}">
              <c16:uniqueId val="{00000000-07CA-4B24-BC21-59C8F221D0C2}"/>
            </c:ext>
          </c:extLst>
        </c:ser>
        <c:ser>
          <c:idx val="1"/>
          <c:order val="1"/>
          <c:tx>
            <c:strRef>
              <c:f>Лист1!$G$6:$G$7</c:f>
              <c:strCache>
                <c:ptCount val="2"/>
                <c:pt idx="0">
                  <c:v>НОО</c:v>
                </c:pt>
                <c:pt idx="1">
                  <c:v>Качественная успеваемость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Лист1!$E$8:$E$13</c:f>
              <c:strCache>
                <c:ptCount val="6"/>
                <c:pt idx="0">
                  <c:v>2023/2024</c:v>
                </c:pt>
                <c:pt idx="1">
                  <c:v>2022/2023</c:v>
                </c:pt>
                <c:pt idx="2">
                  <c:v>2021/2022</c:v>
                </c:pt>
                <c:pt idx="3">
                  <c:v>2020/2021</c:v>
                </c:pt>
                <c:pt idx="4">
                  <c:v>2019/2020</c:v>
                </c:pt>
                <c:pt idx="5">
                  <c:v>2018/2019</c:v>
                </c:pt>
              </c:strCache>
            </c:strRef>
          </c:cat>
          <c:val>
            <c:numRef>
              <c:f>Лист1!$G$8:$G$13</c:f>
            </c:numRef>
          </c:val>
          <c:extLst>
            <c:ext xmlns:c16="http://schemas.microsoft.com/office/drawing/2014/chart" uri="{C3380CC4-5D6E-409C-BE32-E72D297353CC}">
              <c16:uniqueId val="{00000001-07CA-4B24-BC21-59C8F221D0C2}"/>
            </c:ext>
          </c:extLst>
        </c:ser>
        <c:ser>
          <c:idx val="2"/>
          <c:order val="2"/>
          <c:tx>
            <c:strRef>
              <c:f>Лист1!$H$6:$H$7</c:f>
              <c:strCache>
                <c:ptCount val="2"/>
                <c:pt idx="0">
                  <c:v>ООО</c:v>
                </c:pt>
                <c:pt idx="1">
                  <c:v>Общая успеваемость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Лист1!$E$8:$E$13</c:f>
              <c:strCache>
                <c:ptCount val="6"/>
                <c:pt idx="0">
                  <c:v>2023/2024</c:v>
                </c:pt>
                <c:pt idx="1">
                  <c:v>2022/2023</c:v>
                </c:pt>
                <c:pt idx="2">
                  <c:v>2021/2022</c:v>
                </c:pt>
                <c:pt idx="3">
                  <c:v>2020/2021</c:v>
                </c:pt>
                <c:pt idx="4">
                  <c:v>2019/2020</c:v>
                </c:pt>
                <c:pt idx="5">
                  <c:v>2018/2019</c:v>
                </c:pt>
              </c:strCache>
            </c:strRef>
          </c:cat>
          <c:val>
            <c:numRef>
              <c:f>Лист1!$H$8:$H$13</c:f>
            </c:numRef>
          </c:val>
          <c:extLst>
            <c:ext xmlns:c16="http://schemas.microsoft.com/office/drawing/2014/chart" uri="{C3380CC4-5D6E-409C-BE32-E72D297353CC}">
              <c16:uniqueId val="{00000002-07CA-4B24-BC21-59C8F221D0C2}"/>
            </c:ext>
          </c:extLst>
        </c:ser>
        <c:ser>
          <c:idx val="3"/>
          <c:order val="3"/>
          <c:tx>
            <c:strRef>
              <c:f>Лист1!$I$6:$I$7</c:f>
              <c:strCache>
                <c:ptCount val="2"/>
                <c:pt idx="0">
                  <c:v>ООО</c:v>
                </c:pt>
                <c:pt idx="1">
                  <c:v>Качественная успеваемость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Лист1!$E$8:$E$13</c:f>
              <c:strCache>
                <c:ptCount val="6"/>
                <c:pt idx="0">
                  <c:v>2023/2024</c:v>
                </c:pt>
                <c:pt idx="1">
                  <c:v>2022/2023</c:v>
                </c:pt>
                <c:pt idx="2">
                  <c:v>2021/2022</c:v>
                </c:pt>
                <c:pt idx="3">
                  <c:v>2020/2021</c:v>
                </c:pt>
                <c:pt idx="4">
                  <c:v>2019/2020</c:v>
                </c:pt>
                <c:pt idx="5">
                  <c:v>2018/2019</c:v>
                </c:pt>
              </c:strCache>
            </c:strRef>
          </c:cat>
          <c:val>
            <c:numRef>
              <c:f>Лист1!$I$8:$I$13</c:f>
            </c:numRef>
          </c:val>
          <c:extLst>
            <c:ext xmlns:c16="http://schemas.microsoft.com/office/drawing/2014/chart" uri="{C3380CC4-5D6E-409C-BE32-E72D297353CC}">
              <c16:uniqueId val="{00000003-07CA-4B24-BC21-59C8F221D0C2}"/>
            </c:ext>
          </c:extLst>
        </c:ser>
        <c:ser>
          <c:idx val="4"/>
          <c:order val="4"/>
          <c:tx>
            <c:strRef>
              <c:f>Лист1!$J$6:$J$7</c:f>
              <c:strCache>
                <c:ptCount val="2"/>
                <c:pt idx="0">
                  <c:v>СОО</c:v>
                </c:pt>
                <c:pt idx="1">
                  <c:v>Общая успеваемость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5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Лист1!$E$8:$E$13</c:f>
              <c:strCache>
                <c:ptCount val="6"/>
                <c:pt idx="0">
                  <c:v>2023/2024</c:v>
                </c:pt>
                <c:pt idx="1">
                  <c:v>2022/2023</c:v>
                </c:pt>
                <c:pt idx="2">
                  <c:v>2021/2022</c:v>
                </c:pt>
                <c:pt idx="3">
                  <c:v>2020/2021</c:v>
                </c:pt>
                <c:pt idx="4">
                  <c:v>2019/2020</c:v>
                </c:pt>
                <c:pt idx="5">
                  <c:v>2018/2019</c:v>
                </c:pt>
              </c:strCache>
            </c:strRef>
          </c:cat>
          <c:val>
            <c:numRef>
              <c:f>Лист1!$J$8:$J$13</c:f>
              <c:numCache>
                <c:formatCode>General</c:formatCode>
                <c:ptCount val="6"/>
                <c:pt idx="0">
                  <c:v>100</c:v>
                </c:pt>
                <c:pt idx="1">
                  <c:v>97.39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CA-4B24-BC21-59C8F221D0C2}"/>
            </c:ext>
          </c:extLst>
        </c:ser>
        <c:ser>
          <c:idx val="5"/>
          <c:order val="5"/>
          <c:tx>
            <c:strRef>
              <c:f>Лист1!$K$6:$K$7</c:f>
              <c:strCache>
                <c:ptCount val="2"/>
                <c:pt idx="0">
                  <c:v>СОО</c:v>
                </c:pt>
                <c:pt idx="1">
                  <c:v>Качественная успеваемость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6">
                  <a:shade val="95000"/>
                </a:schemeClr>
              </a:contourClr>
            </a:sp3d>
          </c:spPr>
          <c:invertIfNegative val="0"/>
          <c:dLbls>
            <c:dLbl>
              <c:idx val="4"/>
              <c:layout>
                <c:manualLayout>
                  <c:x val="1.303356142065819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7CA-4B24-BC21-59C8F221D0C2}"/>
                </c:ext>
              </c:extLst>
            </c:dLbl>
            <c:dLbl>
              <c:idx val="5"/>
              <c:layout>
                <c:manualLayout>
                  <c:x val="2.172260236776350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7CA-4B24-BC21-59C8F221D0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Лист1!$E$8:$E$13</c:f>
              <c:strCache>
                <c:ptCount val="6"/>
                <c:pt idx="0">
                  <c:v>2023/2024</c:v>
                </c:pt>
                <c:pt idx="1">
                  <c:v>2022/2023</c:v>
                </c:pt>
                <c:pt idx="2">
                  <c:v>2021/2022</c:v>
                </c:pt>
                <c:pt idx="3">
                  <c:v>2020/2021</c:v>
                </c:pt>
                <c:pt idx="4">
                  <c:v>2019/2020</c:v>
                </c:pt>
                <c:pt idx="5">
                  <c:v>2018/2019</c:v>
                </c:pt>
              </c:strCache>
            </c:strRef>
          </c:cat>
          <c:val>
            <c:numRef>
              <c:f>Лист1!$K$8:$K$13</c:f>
              <c:numCache>
                <c:formatCode>General</c:formatCode>
                <c:ptCount val="6"/>
                <c:pt idx="0">
                  <c:v>40.800000000000004</c:v>
                </c:pt>
                <c:pt idx="1">
                  <c:v>40.870000000000005</c:v>
                </c:pt>
                <c:pt idx="2">
                  <c:v>39.800000000000004</c:v>
                </c:pt>
                <c:pt idx="3">
                  <c:v>60.94</c:v>
                </c:pt>
                <c:pt idx="4">
                  <c:v>70.36999999999999</c:v>
                </c:pt>
                <c:pt idx="5">
                  <c:v>54.05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7CA-4B24-BC21-59C8F221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shape val="box"/>
        <c:axId val="119898880"/>
        <c:axId val="119900416"/>
        <c:axId val="0"/>
      </c:bar3DChart>
      <c:catAx>
        <c:axId val="119898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9900416"/>
        <c:crosses val="autoZero"/>
        <c:auto val="1"/>
        <c:lblAlgn val="ctr"/>
        <c:lblOffset val="100"/>
        <c:noMultiLvlLbl val="0"/>
      </c:catAx>
      <c:valAx>
        <c:axId val="11990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9898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tx2">
        <a:lumMod val="40000"/>
        <a:lumOff val="6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Количество выпускников 9 классов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D54-4D59-8B9D-7A22145EE54F}"/>
              </c:ext>
            </c:extLst>
          </c:dPt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110</c:v>
                </c:pt>
                <c:pt idx="1">
                  <c:v>103</c:v>
                </c:pt>
                <c:pt idx="2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54-4D59-8B9D-7A22145EE5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CD54-4D59-8B9D-7A22145EE54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CD54-4D59-8B9D-7A22145EE5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72582784"/>
        <c:axId val="172584320"/>
      </c:barChart>
      <c:catAx>
        <c:axId val="17258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2584320"/>
        <c:crosses val="autoZero"/>
        <c:auto val="1"/>
        <c:lblAlgn val="ctr"/>
        <c:lblOffset val="100"/>
        <c:noMultiLvlLbl val="0"/>
      </c:catAx>
      <c:valAx>
        <c:axId val="17258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2582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КАЧЕСТВО ОБРАЗОВАНИЯ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320914907564134E-2"/>
          <c:y val="5.8983540150146792E-2"/>
          <c:w val="0.90911134465625709"/>
          <c:h val="0.555304076751498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Лист1!$C$7:$C$9</c:f>
              <c:strCache>
                <c:ptCount val="3"/>
                <c:pt idx="0">
                  <c:v>Качество%</c:v>
                </c:pt>
                <c:pt idx="2">
                  <c:v>2021/2022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Лист1!$B$10:$B$20</c:f>
              <c:strCache>
                <c:ptCount val="11"/>
                <c:pt idx="0">
                  <c:v>Русский язык</c:v>
                </c:pt>
                <c:pt idx="1">
                  <c:v>Математика </c:v>
                </c:pt>
                <c:pt idx="2">
                  <c:v>Обществознание</c:v>
                </c:pt>
                <c:pt idx="3">
                  <c:v>Биология</c:v>
                </c:pt>
                <c:pt idx="4">
                  <c:v>История</c:v>
                </c:pt>
                <c:pt idx="5">
                  <c:v>География</c:v>
                </c:pt>
                <c:pt idx="6">
                  <c:v>Литература</c:v>
                </c:pt>
                <c:pt idx="7">
                  <c:v>Химия</c:v>
                </c:pt>
                <c:pt idx="8">
                  <c:v>Английский язык</c:v>
                </c:pt>
                <c:pt idx="9">
                  <c:v>Информатика</c:v>
                </c:pt>
                <c:pt idx="10">
                  <c:v>Физика</c:v>
                </c:pt>
              </c:strCache>
            </c:strRef>
          </c:cat>
          <c:val>
            <c:numRef>
              <c:f>Лист1!$C$10:$C$20</c:f>
              <c:numCache>
                <c:formatCode>General</c:formatCode>
                <c:ptCount val="11"/>
                <c:pt idx="0">
                  <c:v>84</c:v>
                </c:pt>
                <c:pt idx="1">
                  <c:v>40</c:v>
                </c:pt>
                <c:pt idx="2">
                  <c:v>40</c:v>
                </c:pt>
                <c:pt idx="3">
                  <c:v>60</c:v>
                </c:pt>
                <c:pt idx="4">
                  <c:v>69</c:v>
                </c:pt>
                <c:pt idx="5">
                  <c:v>73</c:v>
                </c:pt>
                <c:pt idx="6">
                  <c:v>67</c:v>
                </c:pt>
                <c:pt idx="7">
                  <c:v>32</c:v>
                </c:pt>
                <c:pt idx="8">
                  <c:v>27</c:v>
                </c:pt>
                <c:pt idx="9">
                  <c:v>40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FF-449B-A00A-EC59292EB0D1}"/>
            </c:ext>
          </c:extLst>
        </c:ser>
        <c:ser>
          <c:idx val="1"/>
          <c:order val="1"/>
          <c:tx>
            <c:strRef>
              <c:f>Лист1!$D$7:$D$9</c:f>
              <c:strCache>
                <c:ptCount val="3"/>
                <c:pt idx="0">
                  <c:v>Качество%</c:v>
                </c:pt>
                <c:pt idx="2">
                  <c:v>2022/2023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Лист1!$B$10:$B$20</c:f>
              <c:strCache>
                <c:ptCount val="11"/>
                <c:pt idx="0">
                  <c:v>Русский язык</c:v>
                </c:pt>
                <c:pt idx="1">
                  <c:v>Математика </c:v>
                </c:pt>
                <c:pt idx="2">
                  <c:v>Обществознание</c:v>
                </c:pt>
                <c:pt idx="3">
                  <c:v>Биология</c:v>
                </c:pt>
                <c:pt idx="4">
                  <c:v>История</c:v>
                </c:pt>
                <c:pt idx="5">
                  <c:v>География</c:v>
                </c:pt>
                <c:pt idx="6">
                  <c:v>Литература</c:v>
                </c:pt>
                <c:pt idx="7">
                  <c:v>Химия</c:v>
                </c:pt>
                <c:pt idx="8">
                  <c:v>Английский язык</c:v>
                </c:pt>
                <c:pt idx="9">
                  <c:v>Информатика</c:v>
                </c:pt>
                <c:pt idx="10">
                  <c:v>Физика</c:v>
                </c:pt>
              </c:strCache>
            </c:strRef>
          </c:cat>
          <c:val>
            <c:numRef>
              <c:f>Лист1!$D$10:$D$20</c:f>
              <c:numCache>
                <c:formatCode>General</c:formatCode>
                <c:ptCount val="11"/>
                <c:pt idx="0">
                  <c:v>62.5</c:v>
                </c:pt>
                <c:pt idx="1">
                  <c:v>64.760000000000005</c:v>
                </c:pt>
                <c:pt idx="2">
                  <c:v>31.88</c:v>
                </c:pt>
                <c:pt idx="3">
                  <c:v>55.260000000000012</c:v>
                </c:pt>
                <c:pt idx="4">
                  <c:v>0</c:v>
                </c:pt>
                <c:pt idx="5">
                  <c:v>61.54</c:v>
                </c:pt>
                <c:pt idx="6">
                  <c:v>33.33</c:v>
                </c:pt>
                <c:pt idx="7">
                  <c:v>60</c:v>
                </c:pt>
                <c:pt idx="8">
                  <c:v>14.29</c:v>
                </c:pt>
                <c:pt idx="9">
                  <c:v>50</c:v>
                </c:pt>
                <c:pt idx="1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FF-449B-A00A-EC59292EB0D1}"/>
            </c:ext>
          </c:extLst>
        </c:ser>
        <c:ser>
          <c:idx val="2"/>
          <c:order val="2"/>
          <c:tx>
            <c:strRef>
              <c:f>Лист1!$E$7:$E$9</c:f>
              <c:strCache>
                <c:ptCount val="3"/>
                <c:pt idx="0">
                  <c:v>Качество%</c:v>
                </c:pt>
                <c:pt idx="2">
                  <c:v>2023/2024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Лист1!$B$10:$B$20</c:f>
              <c:strCache>
                <c:ptCount val="11"/>
                <c:pt idx="0">
                  <c:v>Русский язык</c:v>
                </c:pt>
                <c:pt idx="1">
                  <c:v>Математика </c:v>
                </c:pt>
                <c:pt idx="2">
                  <c:v>Обществознание</c:v>
                </c:pt>
                <c:pt idx="3">
                  <c:v>Биология</c:v>
                </c:pt>
                <c:pt idx="4">
                  <c:v>История</c:v>
                </c:pt>
                <c:pt idx="5">
                  <c:v>География</c:v>
                </c:pt>
                <c:pt idx="6">
                  <c:v>Литература</c:v>
                </c:pt>
                <c:pt idx="7">
                  <c:v>Химия</c:v>
                </c:pt>
                <c:pt idx="8">
                  <c:v>Английский язык</c:v>
                </c:pt>
                <c:pt idx="9">
                  <c:v>Информатика</c:v>
                </c:pt>
                <c:pt idx="10">
                  <c:v>Физика</c:v>
                </c:pt>
              </c:strCache>
            </c:strRef>
          </c:cat>
          <c:val>
            <c:numRef>
              <c:f>Лист1!$E$10:$E$20</c:f>
              <c:numCache>
                <c:formatCode>General</c:formatCode>
                <c:ptCount val="11"/>
                <c:pt idx="0">
                  <c:v>53.75</c:v>
                </c:pt>
                <c:pt idx="1">
                  <c:v>73.75</c:v>
                </c:pt>
                <c:pt idx="2">
                  <c:v>52.94</c:v>
                </c:pt>
                <c:pt idx="3">
                  <c:v>75</c:v>
                </c:pt>
                <c:pt idx="4">
                  <c:v>0</c:v>
                </c:pt>
                <c:pt idx="5">
                  <c:v>98.460000000000022</c:v>
                </c:pt>
                <c:pt idx="6">
                  <c:v>100</c:v>
                </c:pt>
                <c:pt idx="7">
                  <c:v>50</c:v>
                </c:pt>
                <c:pt idx="8">
                  <c:v>42.86</c:v>
                </c:pt>
                <c:pt idx="9">
                  <c:v>68.179999999999978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FF-449B-A00A-EC59292EB0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2882944"/>
        <c:axId val="172962560"/>
        <c:axId val="172830720"/>
      </c:bar3DChart>
      <c:catAx>
        <c:axId val="17288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2962560"/>
        <c:crosses val="autoZero"/>
        <c:auto val="1"/>
        <c:lblAlgn val="ctr"/>
        <c:lblOffset val="100"/>
        <c:noMultiLvlLbl val="0"/>
      </c:catAx>
      <c:valAx>
        <c:axId val="172962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2882944"/>
        <c:crosses val="autoZero"/>
        <c:crossBetween val="between"/>
      </c:valAx>
      <c:serAx>
        <c:axId val="172830720"/>
        <c:scaling>
          <c:orientation val="minMax"/>
        </c:scaling>
        <c:delete val="1"/>
        <c:axPos val="b"/>
        <c:majorTickMark val="none"/>
        <c:minorTickMark val="none"/>
        <c:tickLblPos val="nextTo"/>
        <c:crossAx val="17296256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954267784739933E-2"/>
          <c:y val="0.88533705851756239"/>
          <c:w val="0.95970332973671457"/>
          <c:h val="9.58160683691345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400" b="1">
                <a:solidFill>
                  <a:sysClr val="windowText" lastClr="000000"/>
                </a:solidFill>
              </a:rPr>
              <a:t>СРЕДНИЙ БАЛЛ</a:t>
            </a:r>
          </a:p>
        </c:rich>
      </c:tx>
      <c:layout>
        <c:manualLayout>
          <c:xMode val="edge"/>
          <c:yMode val="edge"/>
          <c:x val="0.39493346709904809"/>
          <c:y val="3.86016230729779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Лист1!$C$7:$C$9</c:f>
              <c:strCache>
                <c:ptCount val="3"/>
                <c:pt idx="0">
                  <c:v>Качество%</c:v>
                </c:pt>
                <c:pt idx="2">
                  <c:v>2021/2022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Лист1!$B$10:$B$20</c:f>
              <c:strCache>
                <c:ptCount val="11"/>
                <c:pt idx="0">
                  <c:v>Русский язык</c:v>
                </c:pt>
                <c:pt idx="1">
                  <c:v>Математика </c:v>
                </c:pt>
                <c:pt idx="2">
                  <c:v>Обществознание</c:v>
                </c:pt>
                <c:pt idx="3">
                  <c:v>Биология</c:v>
                </c:pt>
                <c:pt idx="4">
                  <c:v>История</c:v>
                </c:pt>
                <c:pt idx="5">
                  <c:v>География</c:v>
                </c:pt>
                <c:pt idx="6">
                  <c:v>Литература</c:v>
                </c:pt>
                <c:pt idx="7">
                  <c:v>Химия</c:v>
                </c:pt>
                <c:pt idx="8">
                  <c:v>Английский язык</c:v>
                </c:pt>
                <c:pt idx="9">
                  <c:v>Информатика</c:v>
                </c:pt>
                <c:pt idx="10">
                  <c:v>Физика</c:v>
                </c:pt>
              </c:strCache>
            </c:strRef>
          </c:cat>
          <c:val>
            <c:numRef>
              <c:f>Лист1!$C$10:$C$20</c:f>
            </c:numRef>
          </c:val>
          <c:extLst>
            <c:ext xmlns:c16="http://schemas.microsoft.com/office/drawing/2014/chart" uri="{C3380CC4-5D6E-409C-BE32-E72D297353CC}">
              <c16:uniqueId val="{00000000-C821-4B6D-843F-D70FFF5506BF}"/>
            </c:ext>
          </c:extLst>
        </c:ser>
        <c:ser>
          <c:idx val="1"/>
          <c:order val="1"/>
          <c:tx>
            <c:strRef>
              <c:f>Лист1!$D$7:$D$9</c:f>
              <c:strCache>
                <c:ptCount val="3"/>
                <c:pt idx="0">
                  <c:v>Качество%</c:v>
                </c:pt>
                <c:pt idx="2">
                  <c:v>2022/2023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Лист1!$B$10:$B$20</c:f>
              <c:strCache>
                <c:ptCount val="11"/>
                <c:pt idx="0">
                  <c:v>Русский язык</c:v>
                </c:pt>
                <c:pt idx="1">
                  <c:v>Математика </c:v>
                </c:pt>
                <c:pt idx="2">
                  <c:v>Обществознание</c:v>
                </c:pt>
                <c:pt idx="3">
                  <c:v>Биология</c:v>
                </c:pt>
                <c:pt idx="4">
                  <c:v>История</c:v>
                </c:pt>
                <c:pt idx="5">
                  <c:v>География</c:v>
                </c:pt>
                <c:pt idx="6">
                  <c:v>Литература</c:v>
                </c:pt>
                <c:pt idx="7">
                  <c:v>Химия</c:v>
                </c:pt>
                <c:pt idx="8">
                  <c:v>Английский язык</c:v>
                </c:pt>
                <c:pt idx="9">
                  <c:v>Информатика</c:v>
                </c:pt>
                <c:pt idx="10">
                  <c:v>Физика</c:v>
                </c:pt>
              </c:strCache>
            </c:strRef>
          </c:cat>
          <c:val>
            <c:numRef>
              <c:f>Лист1!$D$10:$D$20</c:f>
            </c:numRef>
          </c:val>
          <c:extLst>
            <c:ext xmlns:c16="http://schemas.microsoft.com/office/drawing/2014/chart" uri="{C3380CC4-5D6E-409C-BE32-E72D297353CC}">
              <c16:uniqueId val="{00000001-C821-4B6D-843F-D70FFF5506BF}"/>
            </c:ext>
          </c:extLst>
        </c:ser>
        <c:ser>
          <c:idx val="2"/>
          <c:order val="2"/>
          <c:tx>
            <c:strRef>
              <c:f>Лист1!$E$7:$E$9</c:f>
              <c:strCache>
                <c:ptCount val="3"/>
                <c:pt idx="0">
                  <c:v>Качество%</c:v>
                </c:pt>
                <c:pt idx="2">
                  <c:v>2023/2024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Лист1!$B$10:$B$20</c:f>
              <c:strCache>
                <c:ptCount val="11"/>
                <c:pt idx="0">
                  <c:v>Русский язык</c:v>
                </c:pt>
                <c:pt idx="1">
                  <c:v>Математика </c:v>
                </c:pt>
                <c:pt idx="2">
                  <c:v>Обществознание</c:v>
                </c:pt>
                <c:pt idx="3">
                  <c:v>Биология</c:v>
                </c:pt>
                <c:pt idx="4">
                  <c:v>История</c:v>
                </c:pt>
                <c:pt idx="5">
                  <c:v>География</c:v>
                </c:pt>
                <c:pt idx="6">
                  <c:v>Литература</c:v>
                </c:pt>
                <c:pt idx="7">
                  <c:v>Химия</c:v>
                </c:pt>
                <c:pt idx="8">
                  <c:v>Английский язык</c:v>
                </c:pt>
                <c:pt idx="9">
                  <c:v>Информатика</c:v>
                </c:pt>
                <c:pt idx="10">
                  <c:v>Физика</c:v>
                </c:pt>
              </c:strCache>
            </c:strRef>
          </c:cat>
          <c:val>
            <c:numRef>
              <c:f>Лист1!$E$10:$E$20</c:f>
            </c:numRef>
          </c:val>
          <c:extLst>
            <c:ext xmlns:c16="http://schemas.microsoft.com/office/drawing/2014/chart" uri="{C3380CC4-5D6E-409C-BE32-E72D297353CC}">
              <c16:uniqueId val="{00000002-C821-4B6D-843F-D70FFF5506BF}"/>
            </c:ext>
          </c:extLst>
        </c:ser>
        <c:ser>
          <c:idx val="3"/>
          <c:order val="3"/>
          <c:tx>
            <c:strRef>
              <c:f>Лист1!$F$7:$F$9</c:f>
              <c:strCache>
                <c:ptCount val="3"/>
                <c:pt idx="0">
                  <c:v>Средний балл</c:v>
                </c:pt>
                <c:pt idx="2">
                  <c:v>2021/2022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Лист1!$B$10:$B$20</c:f>
              <c:strCache>
                <c:ptCount val="11"/>
                <c:pt idx="0">
                  <c:v>Русский язык</c:v>
                </c:pt>
                <c:pt idx="1">
                  <c:v>Математика </c:v>
                </c:pt>
                <c:pt idx="2">
                  <c:v>Обществознание</c:v>
                </c:pt>
                <c:pt idx="3">
                  <c:v>Биология</c:v>
                </c:pt>
                <c:pt idx="4">
                  <c:v>История</c:v>
                </c:pt>
                <c:pt idx="5">
                  <c:v>География</c:v>
                </c:pt>
                <c:pt idx="6">
                  <c:v>Литература</c:v>
                </c:pt>
                <c:pt idx="7">
                  <c:v>Химия</c:v>
                </c:pt>
                <c:pt idx="8">
                  <c:v>Английский язык</c:v>
                </c:pt>
                <c:pt idx="9">
                  <c:v>Информатика</c:v>
                </c:pt>
                <c:pt idx="10">
                  <c:v>Физика</c:v>
                </c:pt>
              </c:strCache>
            </c:strRef>
          </c:cat>
          <c:val>
            <c:numRef>
              <c:f>Лист1!$F$10:$F$20</c:f>
              <c:numCache>
                <c:formatCode>General</c:formatCode>
                <c:ptCount val="11"/>
                <c:pt idx="0">
                  <c:v>4.2699999999999996</c:v>
                </c:pt>
                <c:pt idx="1">
                  <c:v>3.34</c:v>
                </c:pt>
                <c:pt idx="2">
                  <c:v>3.44</c:v>
                </c:pt>
                <c:pt idx="3">
                  <c:v>3.63</c:v>
                </c:pt>
                <c:pt idx="4">
                  <c:v>3.46</c:v>
                </c:pt>
                <c:pt idx="5">
                  <c:v>3.8699999999999997</c:v>
                </c:pt>
                <c:pt idx="6">
                  <c:v>3.67</c:v>
                </c:pt>
                <c:pt idx="7">
                  <c:v>2.9499999999999997</c:v>
                </c:pt>
                <c:pt idx="8">
                  <c:v>3.2</c:v>
                </c:pt>
                <c:pt idx="9">
                  <c:v>3.4</c:v>
                </c:pt>
                <c:pt idx="1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21-4B6D-843F-D70FFF5506BF}"/>
            </c:ext>
          </c:extLst>
        </c:ser>
        <c:ser>
          <c:idx val="4"/>
          <c:order val="4"/>
          <c:tx>
            <c:strRef>
              <c:f>Лист1!$G$7:$G$9</c:f>
              <c:strCache>
                <c:ptCount val="3"/>
                <c:pt idx="0">
                  <c:v>Средний балл</c:v>
                </c:pt>
                <c:pt idx="2">
                  <c:v>2022/2023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Лист1!$B$10:$B$20</c:f>
              <c:strCache>
                <c:ptCount val="11"/>
                <c:pt idx="0">
                  <c:v>Русский язык</c:v>
                </c:pt>
                <c:pt idx="1">
                  <c:v>Математика </c:v>
                </c:pt>
                <c:pt idx="2">
                  <c:v>Обществознание</c:v>
                </c:pt>
                <c:pt idx="3">
                  <c:v>Биология</c:v>
                </c:pt>
                <c:pt idx="4">
                  <c:v>История</c:v>
                </c:pt>
                <c:pt idx="5">
                  <c:v>География</c:v>
                </c:pt>
                <c:pt idx="6">
                  <c:v>Литература</c:v>
                </c:pt>
                <c:pt idx="7">
                  <c:v>Химия</c:v>
                </c:pt>
                <c:pt idx="8">
                  <c:v>Английский язык</c:v>
                </c:pt>
                <c:pt idx="9">
                  <c:v>Информатика</c:v>
                </c:pt>
                <c:pt idx="10">
                  <c:v>Физика</c:v>
                </c:pt>
              </c:strCache>
            </c:strRef>
          </c:cat>
          <c:val>
            <c:numRef>
              <c:f>Лист1!$G$10:$G$20</c:f>
              <c:numCache>
                <c:formatCode>General</c:formatCode>
                <c:ptCount val="11"/>
                <c:pt idx="0">
                  <c:v>3.86</c:v>
                </c:pt>
                <c:pt idx="1">
                  <c:v>3.68</c:v>
                </c:pt>
                <c:pt idx="2">
                  <c:v>3.38</c:v>
                </c:pt>
                <c:pt idx="3">
                  <c:v>3.58</c:v>
                </c:pt>
                <c:pt idx="4">
                  <c:v>3</c:v>
                </c:pt>
                <c:pt idx="5">
                  <c:v>3.7800000000000002</c:v>
                </c:pt>
                <c:pt idx="6">
                  <c:v>3.3299999999999992</c:v>
                </c:pt>
                <c:pt idx="7">
                  <c:v>3.6</c:v>
                </c:pt>
                <c:pt idx="8">
                  <c:v>3.29</c:v>
                </c:pt>
                <c:pt idx="9">
                  <c:v>3.6</c:v>
                </c:pt>
                <c:pt idx="10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21-4B6D-843F-D70FFF5506BF}"/>
            </c:ext>
          </c:extLst>
        </c:ser>
        <c:ser>
          <c:idx val="5"/>
          <c:order val="5"/>
          <c:tx>
            <c:strRef>
              <c:f>Лист1!$H$7:$H$9</c:f>
              <c:strCache>
                <c:ptCount val="3"/>
                <c:pt idx="0">
                  <c:v>Средний балл</c:v>
                </c:pt>
                <c:pt idx="2">
                  <c:v>2023/2024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Лист1!$B$10:$B$20</c:f>
              <c:strCache>
                <c:ptCount val="11"/>
                <c:pt idx="0">
                  <c:v>Русский язык</c:v>
                </c:pt>
                <c:pt idx="1">
                  <c:v>Математика </c:v>
                </c:pt>
                <c:pt idx="2">
                  <c:v>Обществознание</c:v>
                </c:pt>
                <c:pt idx="3">
                  <c:v>Биология</c:v>
                </c:pt>
                <c:pt idx="4">
                  <c:v>История</c:v>
                </c:pt>
                <c:pt idx="5">
                  <c:v>География</c:v>
                </c:pt>
                <c:pt idx="6">
                  <c:v>Литература</c:v>
                </c:pt>
                <c:pt idx="7">
                  <c:v>Химия</c:v>
                </c:pt>
                <c:pt idx="8">
                  <c:v>Английский язык</c:v>
                </c:pt>
                <c:pt idx="9">
                  <c:v>Информатика</c:v>
                </c:pt>
                <c:pt idx="10">
                  <c:v>Физика</c:v>
                </c:pt>
              </c:strCache>
            </c:strRef>
          </c:cat>
          <c:val>
            <c:numRef>
              <c:f>Лист1!$H$10:$H$20</c:f>
              <c:numCache>
                <c:formatCode>General</c:formatCode>
                <c:ptCount val="11"/>
                <c:pt idx="0">
                  <c:v>3.8</c:v>
                </c:pt>
                <c:pt idx="1">
                  <c:v>3.88</c:v>
                </c:pt>
                <c:pt idx="2">
                  <c:v>3.59</c:v>
                </c:pt>
                <c:pt idx="3">
                  <c:v>3.79</c:v>
                </c:pt>
                <c:pt idx="4">
                  <c:v>0</c:v>
                </c:pt>
                <c:pt idx="5">
                  <c:v>4.1099999999999985</c:v>
                </c:pt>
                <c:pt idx="6">
                  <c:v>5</c:v>
                </c:pt>
                <c:pt idx="7">
                  <c:v>3.67</c:v>
                </c:pt>
                <c:pt idx="8">
                  <c:v>3.57</c:v>
                </c:pt>
                <c:pt idx="9">
                  <c:v>3.77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821-4B6D-843F-D70FFF5506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2174848"/>
        <c:axId val="122188928"/>
        <c:axId val="119892160"/>
      </c:bar3DChart>
      <c:catAx>
        <c:axId val="12217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2188928"/>
        <c:crosses val="autoZero"/>
        <c:auto val="1"/>
        <c:lblAlgn val="ctr"/>
        <c:lblOffset val="100"/>
        <c:noMultiLvlLbl val="0"/>
      </c:catAx>
      <c:valAx>
        <c:axId val="12218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2174848"/>
        <c:crosses val="autoZero"/>
        <c:crossBetween val="between"/>
      </c:valAx>
      <c:serAx>
        <c:axId val="119892160"/>
        <c:scaling>
          <c:orientation val="minMax"/>
        </c:scaling>
        <c:delete val="1"/>
        <c:axPos val="b"/>
        <c:majorTickMark val="none"/>
        <c:minorTickMark val="none"/>
        <c:tickLblPos val="low"/>
        <c:crossAx val="122188928"/>
        <c:crosses val="autoZero"/>
      </c:ser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0" baseline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5.3315985318094276E-2"/>
          <c:y val="0.93467797052910684"/>
          <c:w val="0.94655682072181957"/>
          <c:h val="4.94490169043418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0" baseline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i="0" u="none" strike="noStrike" baseline="0" dirty="0">
                <a:solidFill>
                  <a:sysClr val="windowText" lastClr="000000"/>
                </a:solidFill>
                <a:effectLst/>
              </a:rPr>
              <a:t>Получение аттестатов особого образца  выпускниками 9-х классов</a:t>
            </a:r>
            <a:endParaRPr lang="ru-RU" sz="3600" b="1" dirty="0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D54-4D59-8B9D-7A22145EE54F}"/>
              </c:ext>
            </c:extLst>
          </c:dPt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</c:v>
                </c:pt>
                <c:pt idx="1">
                  <c:v>2</c:v>
                </c:pt>
                <c:pt idx="2">
                  <c:v>5</c:v>
                </c:pt>
                <c:pt idx="3">
                  <c:v>4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54-4D59-8B9D-7A22145EE5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CD54-4D59-8B9D-7A22145EE54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CD54-4D59-8B9D-7A22145EE5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72983424"/>
        <c:axId val="172984960"/>
      </c:barChart>
      <c:catAx>
        <c:axId val="17298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2984960"/>
        <c:crosses val="autoZero"/>
        <c:auto val="1"/>
        <c:lblAlgn val="ctr"/>
        <c:lblOffset val="100"/>
        <c:noMultiLvlLbl val="0"/>
      </c:catAx>
      <c:valAx>
        <c:axId val="172984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2983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Количество выпускников 11 классов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D54-4D59-8B9D-7A22145EE54F}"/>
              </c:ext>
            </c:extLst>
          </c:dPt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58</c:v>
                </c:pt>
                <c:pt idx="1">
                  <c:v>51</c:v>
                </c:pt>
                <c:pt idx="2">
                  <c:v>69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54-4D59-8B9D-7A22145EE5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CD54-4D59-8B9D-7A22145EE54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CD54-4D59-8B9D-7A22145EE5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939904"/>
        <c:axId val="173085056"/>
      </c:barChart>
      <c:catAx>
        <c:axId val="172939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085056"/>
        <c:crosses val="autoZero"/>
        <c:auto val="1"/>
        <c:lblAlgn val="ctr"/>
        <c:lblOffset val="100"/>
        <c:noMultiLvlLbl val="0"/>
      </c:catAx>
      <c:valAx>
        <c:axId val="173085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2939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Дополнительный период  ЕГЭ (математика)</a:t>
            </a:r>
          </a:p>
        </c:rich>
      </c:tx>
      <c:layout>
        <c:manualLayout>
          <c:xMode val="edge"/>
          <c:yMode val="edge"/>
          <c:x val="0.19276047525309339"/>
          <c:y val="2.4553355368108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</c:v>
                </c:pt>
                <c:pt idx="1">
                  <c:v>6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24-441C-A614-4BD989287AC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5F24-441C-A614-4BD989287AC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5F24-441C-A614-4BD989287A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3124224"/>
        <c:axId val="173130112"/>
      </c:barChart>
      <c:catAx>
        <c:axId val="17312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130112"/>
        <c:crosses val="autoZero"/>
        <c:auto val="1"/>
        <c:lblAlgn val="ctr"/>
        <c:lblOffset val="100"/>
        <c:noMultiLvlLbl val="0"/>
      </c:catAx>
      <c:valAx>
        <c:axId val="17313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124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33325-C82C-4FC0-B697-A6EE86C2A74D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68DE7-CB87-4A30-96EF-6D5D1E115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594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68DE7-CB87-4A30-96EF-6D5D1E11542E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793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68DE7-CB87-4A30-96EF-6D5D1E11542E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408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4E6C-0A3D-40D1-9D45-D19CFC82946C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EF94-D2A7-4F03-B876-C8FBF4C4C94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139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4E6C-0A3D-40D1-9D45-D19CFC82946C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EF94-D2A7-4F03-B876-C8FBF4C4C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213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4E6C-0A3D-40D1-9D45-D19CFC82946C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EF94-D2A7-4F03-B876-C8FBF4C4C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242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4E6C-0A3D-40D1-9D45-D19CFC82946C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EF94-D2A7-4F03-B876-C8FBF4C4C9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9458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4E6C-0A3D-40D1-9D45-D19CFC82946C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EF94-D2A7-4F03-B876-C8FBF4C4C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893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4E6C-0A3D-40D1-9D45-D19CFC82946C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EF94-D2A7-4F03-B876-C8FBF4C4C9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2764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4E6C-0A3D-40D1-9D45-D19CFC82946C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EF94-D2A7-4F03-B876-C8FBF4C4C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197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4E6C-0A3D-40D1-9D45-D19CFC82946C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EF94-D2A7-4F03-B876-C8FBF4C4C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758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4E6C-0A3D-40D1-9D45-D19CFC82946C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EF94-D2A7-4F03-B876-C8FBF4C4C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88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4E6C-0A3D-40D1-9D45-D19CFC82946C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EF94-D2A7-4F03-B876-C8FBF4C4C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900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4E6C-0A3D-40D1-9D45-D19CFC82946C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EF94-D2A7-4F03-B876-C8FBF4C4C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056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4E6C-0A3D-40D1-9D45-D19CFC82946C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EF94-D2A7-4F03-B876-C8FBF4C4C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67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4E6C-0A3D-40D1-9D45-D19CFC82946C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EF94-D2A7-4F03-B876-C8FBF4C4C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553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4E6C-0A3D-40D1-9D45-D19CFC82946C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EF94-D2A7-4F03-B876-C8FBF4C4C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425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4E6C-0A3D-40D1-9D45-D19CFC82946C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EF94-D2A7-4F03-B876-C8FBF4C4C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565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4E6C-0A3D-40D1-9D45-D19CFC82946C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EF94-D2A7-4F03-B876-C8FBF4C4C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404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4E6C-0A3D-40D1-9D45-D19CFC82946C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EF94-D2A7-4F03-B876-C8FBF4C4C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045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7DC4E6C-0A3D-40D1-9D45-D19CFC82946C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DF2EF94-D2A7-4F03-B876-C8FBF4C4C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9032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school_11-&#1091;alta@&#1091;alta.rk.gov.ru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135886-D74C-4902-9EA0-A2455388B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183776"/>
            <a:ext cx="8603223" cy="297180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ПУБЛИЧНЫЙ ДОКЛАД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О ДЕЯТЕЛЬНОСТИ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МБОУ «ЯЛТИНСКАЯ СРЕДНЯЯ ШКОЛА № 11» МУНИЦИПАЛЬНОГО ОБРАЗОВАНИЯ ГОРОДСКОЙ ОКРУГ ЯЛТА РЕСПУБЛИКИ КРЫМ</a:t>
            </a:r>
            <a:endParaRPr lang="ru-RU" sz="2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F1C0BA-B30A-4A9A-8C62-A553315468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9294" y="4507256"/>
            <a:ext cx="6400800" cy="1947333"/>
          </a:xfrm>
        </p:spPr>
        <p:txBody>
          <a:bodyPr/>
          <a:lstStyle/>
          <a:p>
            <a:pPr algn="r"/>
            <a:r>
              <a:rPr lang="ru-RU" b="1" dirty="0">
                <a:solidFill>
                  <a:schemeClr val="bg1"/>
                </a:solidFill>
              </a:rPr>
              <a:t>ДИРЕКТОР ШКОЛЫ </a:t>
            </a:r>
          </a:p>
          <a:p>
            <a:pPr algn="r"/>
            <a:r>
              <a:rPr lang="ru-RU" b="1" dirty="0">
                <a:solidFill>
                  <a:schemeClr val="bg1"/>
                </a:solidFill>
              </a:rPr>
              <a:t>ТУТАТЧИКОВ А. Т.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0431"/>
            <a:ext cx="4543425" cy="3407569"/>
          </a:xfrm>
          <a:prstGeom prst="rect">
            <a:avLst/>
          </a:prstGeom>
        </p:spPr>
      </p:pic>
      <p:pic>
        <p:nvPicPr>
          <p:cNvPr id="1026" name="Picture 2" descr="https://sun9-25.userapi.com/impg/xNoHj0BLSAN6TmyI67dcoQTwFWMJqHNxKougxQ/dRT9RPh7C9w.jpg?size=1280x960&amp;quality=95&amp;sign=0f7e6fe2dc839a53d8db9cb34c49e4b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67" y="3573463"/>
            <a:ext cx="4379382" cy="328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600678-BEAB-4473-BBEB-A205FB841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87" y="18377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04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8032" y="151064"/>
            <a:ext cx="9456820" cy="130475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взаимодействие с производственными, научными, гражданско-патриотическими и общественными организациями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8442" y="1407695"/>
            <a:ext cx="11622505" cy="5101389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</a:rPr>
              <a:t>     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</a:rPr>
              <a:t>Сетевые партнёры образования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2800" b="1" dirty="0">
              <a:solidFill>
                <a:schemeClr val="bg1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800" b="1" dirty="0">
                <a:solidFill>
                  <a:schemeClr val="bg1"/>
                </a:solidFill>
              </a:rPr>
              <a:t>Гуманитарно-педагогическая академия (филиал в г. Ялта) Крымского федерального университета им. </a:t>
            </a:r>
            <a:r>
              <a:rPr lang="ru-RU" sz="2800" b="1" dirty="0" err="1">
                <a:solidFill>
                  <a:schemeClr val="bg1"/>
                </a:solidFill>
              </a:rPr>
              <a:t>В.И.Вернадского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800" b="1" dirty="0">
                <a:solidFill>
                  <a:schemeClr val="bg1"/>
                </a:solidFill>
              </a:rPr>
              <a:t>Крымский инженерно-педагогический университет имени </a:t>
            </a:r>
            <a:r>
              <a:rPr lang="ru-RU" sz="2800" b="1" dirty="0" err="1">
                <a:solidFill>
                  <a:schemeClr val="bg1"/>
                </a:solidFill>
              </a:rPr>
              <a:t>Февзи</a:t>
            </a:r>
            <a:r>
              <a:rPr lang="ru-RU" sz="2800" b="1" dirty="0">
                <a:solidFill>
                  <a:schemeClr val="bg1"/>
                </a:solidFill>
              </a:rPr>
              <a:t> Якубова,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800" b="1" dirty="0">
                <a:solidFill>
                  <a:schemeClr val="bg1"/>
                </a:solidFill>
              </a:rPr>
              <a:t>Крымский филиал Краснодарского университета МВД России,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800" b="1" dirty="0">
                <a:solidFill>
                  <a:schemeClr val="bg1"/>
                </a:solidFill>
              </a:rPr>
              <a:t>Балтийский государственный технический университет «</a:t>
            </a:r>
            <a:r>
              <a:rPr lang="ru-RU" sz="2800" b="1" dirty="0" err="1">
                <a:solidFill>
                  <a:schemeClr val="bg1"/>
                </a:solidFill>
              </a:rPr>
              <a:t>Военмех</a:t>
            </a:r>
            <a:r>
              <a:rPr lang="ru-RU" sz="2800" b="1" dirty="0">
                <a:solidFill>
                  <a:schemeClr val="bg1"/>
                </a:solidFill>
              </a:rPr>
              <a:t>» </a:t>
            </a:r>
            <a:r>
              <a:rPr lang="ru-RU" sz="2800" b="1" dirty="0" err="1">
                <a:solidFill>
                  <a:schemeClr val="bg1"/>
                </a:solidFill>
              </a:rPr>
              <a:t>им.Д.Ф.Устинова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800" b="1" dirty="0">
                <a:solidFill>
                  <a:schemeClr val="bg1"/>
                </a:solidFill>
              </a:rPr>
              <a:t>Московский государственный педагогический университет,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800" b="1" dirty="0">
                <a:solidFill>
                  <a:schemeClr val="bg1"/>
                </a:solidFill>
              </a:rPr>
              <a:t>Южно-Уральский гуманитарно-педагогический университет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7EF743-3BAE-4E8D-BBA0-419671C8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11" y="336884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24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041" y="151064"/>
            <a:ext cx="11357811" cy="130475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взаимодействие с производственными, научными, гражданско-патриотическими и общественными организациями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8442" y="1407695"/>
            <a:ext cx="11622505" cy="510138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</a:rPr>
              <a:t>     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</a:rPr>
              <a:t>Научные организации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2800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</a:rPr>
              <a:t>- Федеральный институт развития образования </a:t>
            </a:r>
            <a:r>
              <a:rPr lang="ru-RU" sz="2800" b="1" dirty="0" err="1">
                <a:solidFill>
                  <a:schemeClr val="bg1"/>
                </a:solidFill>
              </a:rPr>
              <a:t>РАНХиГС</a:t>
            </a:r>
            <a:r>
              <a:rPr lang="ru-RU" sz="2800" b="1" dirty="0">
                <a:solidFill>
                  <a:schemeClr val="bg1"/>
                </a:solidFill>
              </a:rPr>
              <a:t> при Президенте РФ,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</a:rPr>
              <a:t>- Научно-исследовательский институт виноградарства и виноделия РАН «</a:t>
            </a:r>
            <a:r>
              <a:rPr lang="ru-RU" sz="2800" b="1" dirty="0" err="1">
                <a:solidFill>
                  <a:schemeClr val="bg1"/>
                </a:solidFill>
              </a:rPr>
              <a:t>Магарач</a:t>
            </a:r>
            <a:r>
              <a:rPr lang="ru-RU" sz="2800" b="1" dirty="0">
                <a:solidFill>
                  <a:schemeClr val="bg1"/>
                </a:solidFill>
              </a:rPr>
              <a:t>»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7EF743-3BAE-4E8D-BBA0-419671C8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11" y="336884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38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7874" y="151064"/>
            <a:ext cx="9516978" cy="130475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взаимодействие с производственными, научными, гражданско-патриотическими и общественными организациями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8442" y="1167063"/>
            <a:ext cx="11622505" cy="560671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</a:rPr>
              <a:t>     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</a:rPr>
              <a:t>Профильные классы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800" b="1" dirty="0">
                <a:solidFill>
                  <a:schemeClr val="bg1"/>
                </a:solidFill>
              </a:rPr>
              <a:t>психолого-педагогические,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800" b="1" dirty="0">
                <a:solidFill>
                  <a:schemeClr val="bg1"/>
                </a:solidFill>
              </a:rPr>
              <a:t>кадетские,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800" b="1" dirty="0">
                <a:solidFill>
                  <a:schemeClr val="bg1"/>
                </a:solidFill>
              </a:rPr>
              <a:t>аграрные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800" b="1" dirty="0">
                <a:solidFill>
                  <a:schemeClr val="bg1"/>
                </a:solidFill>
              </a:rPr>
              <a:t> предпринимательские классы,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800" b="1" dirty="0">
                <a:solidFill>
                  <a:schemeClr val="bg1"/>
                </a:solidFill>
              </a:rPr>
              <a:t>классы с пропедевтическим изучением физики, астрономии в космических 5-7-х классах.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</a:rPr>
              <a:t>В начальном отделении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800" b="1" dirty="0">
                <a:solidFill>
                  <a:schemeClr val="bg1"/>
                </a:solidFill>
              </a:rPr>
              <a:t>специализированные кадетские,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800" b="1" dirty="0">
                <a:solidFill>
                  <a:schemeClr val="bg1"/>
                </a:solidFill>
              </a:rPr>
              <a:t>хореографические,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800" b="1" dirty="0">
                <a:solidFill>
                  <a:schemeClr val="bg1"/>
                </a:solidFill>
              </a:rPr>
              <a:t>спортивные,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800" b="1" dirty="0">
                <a:solidFill>
                  <a:schemeClr val="bg1"/>
                </a:solidFill>
              </a:rPr>
              <a:t>художественно-эстетические классы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7EF743-3BAE-4E8D-BBA0-419671C8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11" y="168442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65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12" y="-670232"/>
            <a:ext cx="5724178" cy="4293134"/>
          </a:xfrm>
          <a:prstGeom prst="rect">
            <a:avLst/>
          </a:prstGeom>
        </p:spPr>
      </p:pic>
      <p:pic>
        <p:nvPicPr>
          <p:cNvPr id="3076" name="Picture 4" descr="https://sun9-45.userapi.com/impg/MdUASIUa5AjOfLVBFTNjzG1UWYMXhOFuCXryTg/vhAjeFetqy8.jpg?size=1280x960&amp;quality=95&amp;sign=52b58f35801d1c89f375fd94d245d16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906" y="-717709"/>
            <a:ext cx="6132893" cy="438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712" y="3047048"/>
            <a:ext cx="5724178" cy="41536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2906" y="2702247"/>
            <a:ext cx="6132893" cy="459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32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0062" y="288759"/>
            <a:ext cx="9625263" cy="78472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статус Федеральной экспериментальной площадки ФИРО </a:t>
            </a:r>
            <a:r>
              <a:rPr lang="ru-RU" sz="2800" b="1" dirty="0" err="1">
                <a:solidFill>
                  <a:schemeClr val="bg1"/>
                </a:solidFill>
              </a:rPr>
              <a:t>РАНХиГС</a:t>
            </a:r>
            <a:r>
              <a:rPr lang="ru-RU" sz="2800" b="1" dirty="0">
                <a:solidFill>
                  <a:schemeClr val="bg1"/>
                </a:solidFill>
              </a:rPr>
              <a:t> при Президенте РФ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7988" y="1479884"/>
            <a:ext cx="4957011" cy="576262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Тема ФЭП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916" y="2233055"/>
            <a:ext cx="4848726" cy="362632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Профессиональное самоопределение школьников: кадетский компонент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922655" y="1467853"/>
            <a:ext cx="4665134" cy="576262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Результаты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690937" y="2188494"/>
            <a:ext cx="6364706" cy="37069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chemeClr val="bg1"/>
                </a:solidFill>
              </a:rPr>
              <a:t>Создание</a:t>
            </a:r>
          </a:p>
          <a:p>
            <a:r>
              <a:rPr lang="ru-RU" sz="3200" b="1" dirty="0">
                <a:solidFill>
                  <a:schemeClr val="bg1"/>
                </a:solidFill>
              </a:rPr>
              <a:t> системы профориентации,</a:t>
            </a:r>
          </a:p>
          <a:p>
            <a:r>
              <a:rPr lang="ru-RU" sz="3200" b="1" dirty="0">
                <a:solidFill>
                  <a:schemeClr val="bg1"/>
                </a:solidFill>
              </a:rPr>
              <a:t>Кадетского корпуса,</a:t>
            </a:r>
          </a:p>
          <a:p>
            <a:r>
              <a:rPr lang="ru-RU" sz="3200" b="1" dirty="0">
                <a:solidFill>
                  <a:schemeClr val="bg1"/>
                </a:solidFill>
              </a:rPr>
              <a:t>открытие профильных и предпрофессиональных классов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7EF743-3BAE-4E8D-BBA0-419671C8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11" y="336884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21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2411" y="151064"/>
            <a:ext cx="9312441" cy="61093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ИННОВАЦИОННАЯ ДЕЯТЕЛЬНОСТЬ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4537" y="1913022"/>
            <a:ext cx="11574379" cy="441559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</a:rPr>
              <a:t>    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chemeClr val="bg1"/>
                </a:solidFill>
              </a:rPr>
              <a:t>2021 – статус инновационной площадки Всероссийского проекта «Самбо в школу»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3200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chemeClr val="bg1"/>
                </a:solidFill>
              </a:rPr>
              <a:t>2023 - статус Региональной инновационной площадки по теме «Создание Кадетского лицея как инструмент развития кадетского образования в Республике Крым»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7EF743-3BAE-4E8D-BBA0-419671C8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11" y="336884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8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7668" y="-1834599"/>
            <a:ext cx="7094332" cy="53207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8150" y="3480435"/>
            <a:ext cx="7505700" cy="3377565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199566" cy="3486150"/>
          </a:xfrm>
          <a:prstGeom prst="rect">
            <a:avLst/>
          </a:prstGeom>
        </p:spPr>
      </p:pic>
      <p:pic>
        <p:nvPicPr>
          <p:cNvPr id="4098" name="Picture 2" descr="https://sun9-78.userapi.com/impg/rcO0TYR0HsIF0y5Hs0dgvvsHEpuwKLbs5WK-vQ/bZyGKp5ta9s.jpg?size=1280x964&amp;quality=95&amp;sign=07a6f9a52724511778e59d823c070d9f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72" y="3363758"/>
            <a:ext cx="6327822" cy="476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390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0968" y="2658979"/>
            <a:ext cx="4702797" cy="85424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80 учителей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233" y="240632"/>
            <a:ext cx="5832176" cy="644892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</a:rPr>
              <a:t>1 Заслуженный работник образования Республики Крым,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</a:rPr>
              <a:t>1 Заслуженный деятель искусств Республики Крым,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</a:rPr>
              <a:t>1 Заслуженный тренер РФ,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</a:rPr>
              <a:t>3 Почётных работника образования РФ,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</a:rPr>
              <a:t>4 обладателя Почётной грамоты Министерства просвещения РФ,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</a:rPr>
              <a:t>1 – почётного знака «За верность долгу» Министерства просвещения РФ,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</a:rPr>
              <a:t>1 – лауреат премии Госсовета РК,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</a:rPr>
              <a:t>4 кандидата наук,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</a:rPr>
              <a:t>3 мастера спорта,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</a:rPr>
              <a:t>2 участника СВО,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</a:rPr>
              <a:t>13 педагогов высшей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</a:rPr>
              <a:t> 13 первой категории</a:t>
            </a:r>
          </a:p>
        </p:txBody>
      </p:sp>
      <p:sp>
        <p:nvSpPr>
          <p:cNvPr id="5" name="Стрелка влево 4"/>
          <p:cNvSpPr/>
          <p:nvPr/>
        </p:nvSpPr>
        <p:spPr>
          <a:xfrm>
            <a:off x="6984593" y="2788188"/>
            <a:ext cx="978408" cy="78437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7EF743-3BAE-4E8D-BBA0-419671C8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169" y="19250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0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0190" y="177799"/>
            <a:ext cx="9819357" cy="12900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победители и призёры конкурсов профессионального мастерства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2022-2024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3" y="2225842"/>
            <a:ext cx="10661566" cy="439152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«УЧИТЕЛЬ ГОДА» - </a:t>
            </a:r>
            <a:r>
              <a:rPr lang="en-US" sz="3200" b="1" dirty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  <a:p>
            <a:r>
              <a:rPr lang="ru-RU" sz="3200" b="1" dirty="0">
                <a:solidFill>
                  <a:schemeClr val="bg1"/>
                </a:solidFill>
              </a:rPr>
              <a:t>«УЧИТЕЛЬ ЗДОРОВЬЯ» - 2</a:t>
            </a:r>
          </a:p>
          <a:p>
            <a:r>
              <a:rPr lang="ru-RU" sz="3200" b="1" dirty="0">
                <a:solidFill>
                  <a:schemeClr val="bg1"/>
                </a:solidFill>
              </a:rPr>
              <a:t>«ПЕДАГОГИЧЕСКИЙ ДЕБЮТ» - 1</a:t>
            </a:r>
          </a:p>
          <a:p>
            <a:r>
              <a:rPr lang="ru-RU" sz="3200" b="1" dirty="0">
                <a:solidFill>
                  <a:schemeClr val="bg1"/>
                </a:solidFill>
              </a:rPr>
              <a:t>«СЕРДЦЕ ОТДАЮ ДЕТЯМ» - 1</a:t>
            </a:r>
          </a:p>
          <a:p>
            <a:r>
              <a:rPr lang="ru-RU" sz="3200" b="1" dirty="0">
                <a:solidFill>
                  <a:schemeClr val="bg1"/>
                </a:solidFill>
              </a:rPr>
              <a:t>«КРЫМСКИЙ УЛЕЙ» - 3</a:t>
            </a:r>
          </a:p>
          <a:p>
            <a:r>
              <a:rPr lang="ru-RU" sz="3200" b="1" dirty="0">
                <a:solidFill>
                  <a:schemeClr val="bg1"/>
                </a:solidFill>
              </a:rPr>
              <a:t>ПЕДАГОГИЧЕСКАЯ ЛИГА - 5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7EF743-3BAE-4E8D-BBA0-419671C8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9" y="12031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53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0190" y="177799"/>
            <a:ext cx="9819357" cy="12900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Участники научно-исследовательских форумов, конференций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2023-2024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7EF743-3BAE-4E8D-BBA0-419671C8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9" y="120316"/>
            <a:ext cx="1254677" cy="1347537"/>
          </a:xfrm>
          <a:prstGeom prst="rect">
            <a:avLst/>
          </a:prstGeom>
        </p:spPr>
      </p:pic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2B8A1766-63DD-44BD-9681-BF3AA137C8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850181"/>
              </p:ext>
            </p:extLst>
          </p:nvPr>
        </p:nvGraphicFramePr>
        <p:xfrm>
          <a:off x="0" y="1588168"/>
          <a:ext cx="12192000" cy="5313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48047">
                  <a:extLst>
                    <a:ext uri="{9D8B030D-6E8A-4147-A177-3AD203B41FA5}">
                      <a16:colId xmlns:a16="http://schemas.microsoft.com/office/drawing/2014/main" val="1556140098"/>
                    </a:ext>
                  </a:extLst>
                </a:gridCol>
                <a:gridCol w="2043953">
                  <a:extLst>
                    <a:ext uri="{9D8B030D-6E8A-4147-A177-3AD203B41FA5}">
                      <a16:colId xmlns:a16="http://schemas.microsoft.com/office/drawing/2014/main" val="1336812820"/>
                    </a:ext>
                  </a:extLst>
                </a:gridCol>
              </a:tblGrid>
              <a:tr h="796901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Форум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Количество участников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481657"/>
                  </a:ext>
                </a:extLst>
              </a:tr>
              <a:tr h="1386421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I Всероссийская (национальная) научно-практическая конференция (с международным участием) «Психологическое здоровье: ожидание и ресурсы» , Армавирский государственный педагогический университет» (г. Армавир) 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133514"/>
                  </a:ext>
                </a:extLst>
              </a:tr>
              <a:tr h="535427">
                <a:tc>
                  <a:txBody>
                    <a:bodyPr/>
                    <a:lstStyle/>
                    <a:p>
                      <a:r>
                        <a:rPr lang="ru-RU" sz="1800" b="1" dirty="0"/>
                        <a:t>Всероссийская научно-практическая конференция, посвященная Году семьи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06258"/>
                  </a:ext>
                </a:extLst>
              </a:tr>
              <a:tr h="741574">
                <a:tc>
                  <a:txBody>
                    <a:bodyPr/>
                    <a:lstStyle/>
                    <a:p>
                      <a:r>
                        <a:rPr lang="ru-RU" sz="1800" b="1" dirty="0"/>
                        <a:t>Дискуссионный клуб «Наука Кубань» «Цифровизация образования как тренд современности»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276511"/>
                  </a:ext>
                </a:extLst>
              </a:tr>
              <a:tr h="1012609">
                <a:tc>
                  <a:txBody>
                    <a:bodyPr/>
                    <a:lstStyle/>
                    <a:p>
                      <a:r>
                        <a:rPr lang="ru-RU" sz="1800" b="1" dirty="0"/>
                        <a:t>VIII Международная научно-практическая конференция «Актуальные проблемы документоведения и архивоведения: вызовы </a:t>
                      </a:r>
                      <a:r>
                        <a:rPr lang="ru-RU" sz="1800" b="1" dirty="0" err="1"/>
                        <a:t>времени»ФГАОУ</a:t>
                      </a:r>
                      <a:r>
                        <a:rPr lang="ru-RU" sz="1800" b="1" dirty="0"/>
                        <a:t> ВО «Крымский федеральный университет </a:t>
                      </a:r>
                      <a:r>
                        <a:rPr lang="ru-RU" sz="1800" b="1" dirty="0" err="1"/>
                        <a:t>им.В.И.Вернадского</a:t>
                      </a:r>
                      <a:r>
                        <a:rPr lang="ru-RU" sz="1800" b="1" dirty="0"/>
                        <a:t>» (</a:t>
                      </a:r>
                      <a:r>
                        <a:rPr lang="ru-RU" sz="1800" b="1" dirty="0" err="1"/>
                        <a:t>пгт.Гурзуф</a:t>
                      </a:r>
                      <a:r>
                        <a:rPr lang="ru-RU" sz="1800" b="1" dirty="0"/>
                        <a:t> </a:t>
                      </a:r>
                      <a:r>
                        <a:rPr lang="ru-RU" sz="1800" b="1" dirty="0" err="1"/>
                        <a:t>г.Ялта</a:t>
                      </a:r>
                      <a:r>
                        <a:rPr lang="ru-RU" sz="1800" b="1" dirty="0"/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209176"/>
                  </a:ext>
                </a:extLst>
              </a:tr>
              <a:tr h="796901">
                <a:tc>
                  <a:txBody>
                    <a:bodyPr/>
                    <a:lstStyle/>
                    <a:p>
                      <a:r>
                        <a:rPr lang="ru-RU" sz="1800" b="1" dirty="0"/>
                        <a:t>Международная конференция «Оренбургский край как историко-культурный феномен. ХII </a:t>
                      </a:r>
                      <a:r>
                        <a:rPr lang="ru-RU" sz="1800" b="1" dirty="0" err="1"/>
                        <a:t>Большаковские</a:t>
                      </a:r>
                      <a:r>
                        <a:rPr lang="ru-RU" sz="1800" b="1" dirty="0"/>
                        <a:t> чтения”  (г. Оренбург)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180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9481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61489-C892-421A-AD00-BAB56CE69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2" y="-107576"/>
            <a:ext cx="11923058" cy="136263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Общие сведения об образовательной организации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965859-3A98-4BBA-A76B-E13F3855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1255059"/>
            <a:ext cx="10503740" cy="4739341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E3EEADC-9952-4C9A-9363-9314C57EEF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070013"/>
              </p:ext>
            </p:extLst>
          </p:nvPr>
        </p:nvGraphicFramePr>
        <p:xfrm>
          <a:off x="134471" y="863600"/>
          <a:ext cx="11923058" cy="60018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46973">
                  <a:extLst>
                    <a:ext uri="{9D8B030D-6E8A-4147-A177-3AD203B41FA5}">
                      <a16:colId xmlns:a16="http://schemas.microsoft.com/office/drawing/2014/main" val="4080734612"/>
                    </a:ext>
                  </a:extLst>
                </a:gridCol>
                <a:gridCol w="8376085">
                  <a:extLst>
                    <a:ext uri="{9D8B030D-6E8A-4147-A177-3AD203B41FA5}">
                      <a16:colId xmlns:a16="http://schemas.microsoft.com/office/drawing/2014/main" val="1714601175"/>
                    </a:ext>
                  </a:extLst>
                </a:gridCol>
              </a:tblGrid>
              <a:tr h="1374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Наименование образовательной организации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Муниципальное бюджетное общеобразовательное учреждение  «Ялтинская средняя школа № 11» муниципального образования городской округ Ялта Республики Крым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793647"/>
                  </a:ext>
                </a:extLst>
              </a:tr>
              <a:tr h="4573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Руководитель</a:t>
                      </a:r>
                      <a:endParaRPr lang="ru-RU" sz="18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Тутатчиков Александр Тимофеевич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789896"/>
                  </a:ext>
                </a:extLst>
              </a:tr>
              <a:tr h="700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Адрес организации</a:t>
                      </a:r>
                      <a:endParaRPr lang="ru-RU" sz="18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298603, Республика Крым, г. Ялта,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/>
                        </a:rPr>
                        <a:t>пгт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. Массандра, Южнобережное шоссе, д.2а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084395"/>
                  </a:ext>
                </a:extLst>
              </a:tr>
              <a:tr h="348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Телефон, факс</a:t>
                      </a:r>
                      <a:endParaRPr lang="ru-RU" sz="18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8 (3654) 205-268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853450"/>
                  </a:ext>
                </a:extLst>
              </a:tr>
              <a:tr h="6755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Адрес электронной почты</a:t>
                      </a:r>
                      <a:endParaRPr lang="ru-RU" sz="18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solidFill>
                            <a:srgbClr val="0D2E46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school</a:t>
                      </a:r>
                      <a:r>
                        <a:rPr lang="ru-RU" sz="2000" b="1" u="sng" dirty="0">
                          <a:solidFill>
                            <a:schemeClr val="bg1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_11-уalta@уalta.rk.gov.ru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234673"/>
                  </a:ext>
                </a:extLst>
              </a:tr>
              <a:tr h="700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Учредитель</a:t>
                      </a:r>
                      <a:endParaRPr lang="ru-RU" sz="18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Департамент образования и молодёжной политики Администрации города Ялты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306855"/>
                  </a:ext>
                </a:extLst>
              </a:tr>
              <a:tr h="338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Дата создания</a:t>
                      </a:r>
                      <a:endParaRPr lang="ru-RU" sz="18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1990 год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902914"/>
                  </a:ext>
                </a:extLst>
              </a:tr>
              <a:tr h="338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Лицензия</a:t>
                      </a:r>
                      <a:endParaRPr lang="ru-RU" sz="18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№ 1185 от 04.10.2017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4698"/>
                  </a:ext>
                </a:extLst>
              </a:tr>
              <a:tr h="1062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Свидетельство о государственной аккредитации</a:t>
                      </a:r>
                      <a:endParaRPr lang="ru-RU" sz="18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№ 0467 от 26.04.2018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9625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0201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189" y="117642"/>
            <a:ext cx="7351295" cy="5801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Спортивные команды школы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37664" y="1203158"/>
            <a:ext cx="11371429" cy="565484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600" b="1" dirty="0">
                <a:solidFill>
                  <a:schemeClr val="bg1"/>
                </a:solidFill>
              </a:rPr>
              <a:t>Победители и призеры (город, республика)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3200" b="1" dirty="0">
                <a:solidFill>
                  <a:schemeClr val="bg1"/>
                </a:solidFill>
              </a:rPr>
              <a:t>баскетбол,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3200" b="1" dirty="0">
                <a:solidFill>
                  <a:schemeClr val="bg1"/>
                </a:solidFill>
              </a:rPr>
              <a:t>Президентские состязания школьников,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3200" b="1" dirty="0" err="1">
                <a:solidFill>
                  <a:schemeClr val="bg1"/>
                </a:solidFill>
              </a:rPr>
              <a:t>Локобаскет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3200" b="1" dirty="0">
                <a:solidFill>
                  <a:schemeClr val="bg1"/>
                </a:solidFill>
              </a:rPr>
              <a:t>волейбол,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3200" b="1" dirty="0">
                <a:solidFill>
                  <a:schemeClr val="bg1"/>
                </a:solidFill>
              </a:rPr>
              <a:t>настольный теннис,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3200" b="1" dirty="0">
                <a:solidFill>
                  <a:schemeClr val="bg1"/>
                </a:solidFill>
              </a:rPr>
              <a:t>панкратион,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3200" b="1" dirty="0">
                <a:solidFill>
                  <a:schemeClr val="bg1"/>
                </a:solidFill>
              </a:rPr>
              <a:t>самбо,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3200" b="1" dirty="0">
                <a:solidFill>
                  <a:schemeClr val="bg1"/>
                </a:solidFill>
              </a:rPr>
              <a:t> армейский рукопашный бой,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3200" b="1" dirty="0">
                <a:solidFill>
                  <a:schemeClr val="bg1"/>
                </a:solidFill>
              </a:rPr>
              <a:t>футбол, шахматы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3200" b="1" dirty="0">
                <a:solidFill>
                  <a:schemeClr val="bg1"/>
                </a:solidFill>
              </a:rPr>
              <a:t> тхэквондо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10" y="160993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70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6264" y="0"/>
            <a:ext cx="10132177" cy="81814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Школьный спортивный клуб «Массандра»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823" y="1708487"/>
            <a:ext cx="6606926" cy="233412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2019-2023 годах </a:t>
            </a:r>
          </a:p>
          <a:p>
            <a:pPr marL="0" indent="0">
              <a:buNone/>
            </a:pPr>
            <a:r>
              <a:rPr lang="ru-RU" sz="3600" b="1" dirty="0">
                <a:solidFill>
                  <a:schemeClr val="bg1"/>
                </a:solidFill>
              </a:rPr>
              <a:t>II – III места в Республике Крым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838E59-001F-4888-8E02-EB65FE70D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352" y="1485900"/>
            <a:ext cx="5659648" cy="5105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7EF743-3BAE-4E8D-BBA0-419671C8B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48" y="12031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08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5078" y="-310787"/>
            <a:ext cx="3173063" cy="4229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4376"/>
            <a:ext cx="4519986" cy="53078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033" y="0"/>
            <a:ext cx="4879181" cy="65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86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327" y="216121"/>
            <a:ext cx="6438483" cy="7825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СПОРТИВНЫЕ ПОБЕДЫ КАДЕТ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0200" y="1082842"/>
            <a:ext cx="10214811" cy="5257799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2023 – г. Минск, 2024 –  г. Волгоград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</a:rPr>
              <a:t>IV место в ХХ Спартакиаде допризывной молодёжи «Защитник Отечества» Союзного государства Россия-Белоруссия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bg1"/>
                </a:solidFill>
              </a:rPr>
              <a:t>В 2024 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</a:rPr>
              <a:t>команда юношей школы от Крыма на соревнованиях по баскетболу Южного Федерального округа в г. Ессентуки,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</a:rPr>
              <a:t>команда девушек на Всероссийских соревнованиях по баскетболу  в г. Москва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7EF743-3BAE-4E8D-BBA0-419671C8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54" y="12031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47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912" y="1"/>
            <a:ext cx="6813904" cy="7374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931" y="-466285"/>
            <a:ext cx="6029299" cy="4017962"/>
          </a:xfrm>
          <a:prstGeom prst="rect">
            <a:avLst/>
          </a:prstGeom>
        </p:spPr>
      </p:pic>
      <p:pic>
        <p:nvPicPr>
          <p:cNvPr id="6146" name="Picture 2" descr="https://sun9-52.userapi.com/impg/njNN7YZw5W6Pho4D8zXYfcoIfaJtjFO6WADUng/aYG5w4aDRUM.jpg?size=1280x960&amp;quality=95&amp;sign=15bfe2e3541cff1047c869df2818f844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5071472" cy="380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947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327" y="216121"/>
            <a:ext cx="9253873" cy="7825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ПОБЕДЫ КАДЕТ в исследовательских конкурсах, олимпиадах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0200" y="1082842"/>
            <a:ext cx="9228221" cy="5690937"/>
          </a:xfrm>
        </p:spPr>
        <p:txBody>
          <a:bodyPr>
            <a:noAutofit/>
          </a:bodyPr>
          <a:lstStyle/>
          <a:p>
            <a:endParaRPr lang="ru-R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</a:rPr>
              <a:t>Республика Крым и Российская Федерация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 краеведение,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история,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обществознание,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право, история,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география,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экология,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окружающий мир,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физкультура,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ОБЖ 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 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80484" y="3225878"/>
            <a:ext cx="57270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</a:rPr>
              <a:t>5 учеников </a:t>
            </a:r>
          </a:p>
          <a:p>
            <a:pPr algn="r"/>
            <a:r>
              <a:rPr lang="ru-RU" sz="2800" dirty="0">
                <a:solidFill>
                  <a:schemeClr val="bg1"/>
                </a:solidFill>
              </a:rPr>
              <a:t>(в 2023 – 4, в 2022 – 3, в 2021 - 3) </a:t>
            </a:r>
            <a:r>
              <a:rPr lang="ru-RU" sz="2800" b="1" dirty="0">
                <a:solidFill>
                  <a:schemeClr val="bg1"/>
                </a:solidFill>
              </a:rPr>
              <a:t>- стипендиаты Совета Министров Республики Крым 1 ученик </a:t>
            </a:r>
            <a:r>
              <a:rPr lang="ru-RU" sz="2800" dirty="0">
                <a:solidFill>
                  <a:schemeClr val="bg1"/>
                </a:solidFill>
              </a:rPr>
              <a:t>(в 2023г. - 2) – </a:t>
            </a:r>
            <a:r>
              <a:rPr lang="ru-RU" sz="2800" b="1" dirty="0">
                <a:solidFill>
                  <a:schemeClr val="bg1"/>
                </a:solidFill>
              </a:rPr>
              <a:t>Государственного Совета Республики Крым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7EF743-3BAE-4E8D-BBA0-419671C8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7" y="132347"/>
            <a:ext cx="1469263" cy="163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80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3516" y="177802"/>
            <a:ext cx="9456821" cy="4959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Национальный проект «Образование»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24262" y="878305"/>
            <a:ext cx="10567737" cy="5606715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bg1"/>
                </a:solidFill>
              </a:rPr>
              <a:t>проект «Цифровая образовательная среда»,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bg1"/>
                </a:solidFill>
              </a:rPr>
              <a:t>проект «Точка роста»,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bg1"/>
                </a:solidFill>
              </a:rPr>
              <a:t>проект «Успех каждого ребёнка»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bg1"/>
                </a:solidFill>
              </a:rPr>
              <a:t>ФЦП «Модернизация школьных систем образования»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5510462" y="3164305"/>
            <a:ext cx="484632" cy="97840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01022" y="4327177"/>
            <a:ext cx="33295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капитальный ремонт </a:t>
            </a:r>
          </a:p>
          <a:p>
            <a:r>
              <a:rPr lang="ru-RU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блока 2</a:t>
            </a:r>
            <a:endParaRPr lang="ru-RU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024084" y="4605626"/>
            <a:ext cx="525539" cy="1416481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0" name="Прямоугольник 9"/>
          <p:cNvSpPr/>
          <p:nvPr/>
        </p:nvSpPr>
        <p:spPr>
          <a:xfrm>
            <a:off x="7035732" y="4459524"/>
            <a:ext cx="382508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Обучение</a:t>
            </a:r>
          </a:p>
          <a:p>
            <a:r>
              <a:rPr lang="ru-RU" sz="4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 в одну смену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7EF743-3BAE-4E8D-BBA0-419671C8B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90" y="120315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97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07018" y="3110450"/>
            <a:ext cx="6096000" cy="3747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016" y="2706686"/>
            <a:ext cx="5535085" cy="41513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0546" y="-303564"/>
            <a:ext cx="5754940" cy="43162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016" y="-188309"/>
            <a:ext cx="4182218" cy="41822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1293" y="-169577"/>
            <a:ext cx="4182218" cy="4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66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A8D36A-0764-4632-95C9-EF48784E2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85" y="0"/>
            <a:ext cx="3895595" cy="39841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E51EE6-54F1-44DB-958B-51FEFB1FD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979" y="126115"/>
            <a:ext cx="5144021" cy="3858016"/>
          </a:xfrm>
          <a:prstGeom prst="rect">
            <a:avLst/>
          </a:prstGeo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C29964FE-CE2F-49A4-89C8-B8F036C889A5}"/>
              </a:ext>
            </a:extLst>
          </p:cNvPr>
          <p:cNvSpPr/>
          <p:nvPr/>
        </p:nvSpPr>
        <p:spPr>
          <a:xfrm>
            <a:off x="5516555" y="193094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1965D5-DB1D-4DB9-A366-42771E8477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3869"/>
            <a:ext cx="4392199" cy="39841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939C3A-A7DD-4944-AE42-D8D8048BE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620" y="2823179"/>
            <a:ext cx="4710357" cy="51779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9C0B8C-A903-4256-8047-FA138AA66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1431" y="4865934"/>
            <a:ext cx="999831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78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4D5057-3303-4036-B196-EF79514465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71482" cy="35619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37D530-1CA0-475C-ABF1-0237DB140D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611" y="0"/>
            <a:ext cx="5056094" cy="37920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F37782-83B6-4D39-86D0-D1656A994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06" y="1"/>
            <a:ext cx="5056094" cy="44509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8CA3AE-1B30-4D1F-8E3E-0EEB13A716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6" y="3561976"/>
            <a:ext cx="4589929" cy="34424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2ED976-6757-4C8B-BC4A-9219F8323B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462" y="3251948"/>
            <a:ext cx="4149538" cy="43411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90C38EE-4A56-4262-83CC-B9F2D031CD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3635187"/>
            <a:ext cx="4149538" cy="329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07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30CEC-5CA5-4586-9849-BA727BA2C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400" y="-71718"/>
            <a:ext cx="7133012" cy="78889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УСЛОВИЯ ОБРАЗОВАНИЯ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49E640-2D61-448E-8660-423260E73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93" y="717176"/>
            <a:ext cx="11797553" cy="6069106"/>
          </a:xfrm>
        </p:spPr>
        <p:txBody>
          <a:bodyPr>
            <a:normAutofit fontScale="25000" lnSpcReduction="20000"/>
          </a:bodyPr>
          <a:lstStyle/>
          <a:p>
            <a:r>
              <a:rPr lang="ru-RU" sz="9600" b="1" dirty="0">
                <a:solidFill>
                  <a:schemeClr val="bg1"/>
                </a:solidFill>
              </a:rPr>
              <a:t>В эксплуатации – с 1990 года. </a:t>
            </a:r>
          </a:p>
          <a:p>
            <a:r>
              <a:rPr lang="ru-RU" sz="9600" b="1" dirty="0">
                <a:solidFill>
                  <a:schemeClr val="bg1"/>
                </a:solidFill>
              </a:rPr>
              <a:t>Проектная мощность школы – 1270 учащихся. </a:t>
            </a:r>
          </a:p>
          <a:p>
            <a:r>
              <a:rPr lang="ru-RU" sz="9600" b="1" dirty="0">
                <a:solidFill>
                  <a:schemeClr val="bg1"/>
                </a:solidFill>
              </a:rPr>
              <a:t>Оригинальная архитектура – три яруса (с техническими этажами - 8 этажей) на склоне Массандровского холма, </a:t>
            </a:r>
          </a:p>
          <a:p>
            <a:r>
              <a:rPr lang="ru-RU" sz="9600" b="1" dirty="0">
                <a:solidFill>
                  <a:schemeClr val="bg1"/>
                </a:solidFill>
              </a:rPr>
              <a:t>60 учебных кабинетов по всем направлениям основной образовательной программы общего образования, </a:t>
            </a:r>
          </a:p>
          <a:p>
            <a:r>
              <a:rPr lang="ru-RU" sz="9600" b="1" dirty="0">
                <a:solidFill>
                  <a:schemeClr val="bg1"/>
                </a:solidFill>
              </a:rPr>
              <a:t>учебные мастерские, </a:t>
            </a:r>
          </a:p>
          <a:p>
            <a:r>
              <a:rPr lang="ru-RU" sz="9600" b="1" dirty="0">
                <a:solidFill>
                  <a:schemeClr val="bg1"/>
                </a:solidFill>
              </a:rPr>
              <a:t>три спортивных зала, зал самбо, стадион, стрелковый тир, </a:t>
            </a:r>
          </a:p>
          <a:p>
            <a:r>
              <a:rPr lang="ru-RU" sz="9600" b="1" dirty="0">
                <a:solidFill>
                  <a:schemeClr val="bg1"/>
                </a:solidFill>
              </a:rPr>
              <a:t>хореографический кабинет, </a:t>
            </a:r>
          </a:p>
          <a:p>
            <a:r>
              <a:rPr lang="ru-RU" sz="9600" b="1" dirty="0">
                <a:solidFill>
                  <a:schemeClr val="bg1"/>
                </a:solidFill>
              </a:rPr>
              <a:t>центр естественно-научного образования «Точка роста», </a:t>
            </a:r>
          </a:p>
          <a:p>
            <a:r>
              <a:rPr lang="ru-RU" sz="9600" b="1" dirty="0">
                <a:solidFill>
                  <a:schemeClr val="bg1"/>
                </a:solidFill>
              </a:rPr>
              <a:t>актовый зал на 144 места, </a:t>
            </a:r>
          </a:p>
          <a:p>
            <a:r>
              <a:rPr lang="ru-RU" sz="9600" b="1" dirty="0">
                <a:solidFill>
                  <a:schemeClr val="bg1"/>
                </a:solidFill>
              </a:rPr>
              <a:t>библиотечно-информационный центр, </a:t>
            </a:r>
          </a:p>
          <a:p>
            <a:r>
              <a:rPr lang="ru-RU" sz="9600" b="1" dirty="0">
                <a:solidFill>
                  <a:schemeClr val="bg1"/>
                </a:solidFill>
              </a:rPr>
              <a:t>пространство детских инициатив «Движение первых»</a:t>
            </a:r>
          </a:p>
          <a:p>
            <a:r>
              <a:rPr lang="ru-RU" sz="9600" b="1" dirty="0">
                <a:solidFill>
                  <a:schemeClr val="bg1"/>
                </a:solidFill>
              </a:rPr>
              <a:t>столовая на 300 посадочных мест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4F7E8B-DCA6-4847-BE69-16F1F81EB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600" y="71718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51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F08E79-0B9C-40B9-B41C-AFBE2C66B2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290647" cy="32179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937950-A0EE-4EB7-AD99-A7C14DA3D3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4554"/>
            <a:ext cx="5111261" cy="38334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328753-C91A-4400-AC97-443DE75B3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292" y="0"/>
            <a:ext cx="4127232" cy="54858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70472E-D1AB-4433-8FAD-549F902196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105" y="4501661"/>
            <a:ext cx="7201559" cy="263769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D3C2AD-EADB-442E-B83B-C7BA04776F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384" y="0"/>
            <a:ext cx="4290646" cy="50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63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ADDB1D-C805-4254-9534-19A234AE87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3692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1CCDBA-C8C4-4260-AC4E-FDCB52F3C1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08" y="0"/>
            <a:ext cx="6371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63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DDD470-268C-4B0D-A5C7-B14943C5E6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9764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FFDA9F-03B3-43A0-8B92-5B219E4F75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294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5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BDF5D1-B170-4757-AC43-CB5DC4A88C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5429" y="857250"/>
            <a:ext cx="6858000" cy="5143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EA9B22-3127-4D53-BB06-A92A80FDD1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30" y="0"/>
            <a:ext cx="6846277" cy="67524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A3A22B-11E2-4AD7-82EF-B1504A2A25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217002"/>
            <a:ext cx="6858000" cy="442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106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2FC8AA-749F-476A-9752-E33E9EFA1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6" y="-70338"/>
            <a:ext cx="5961184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529427-94B6-410F-82FE-ABA26BCD1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38" y="-17585"/>
            <a:ext cx="5492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17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638335-C4C2-4EAE-9EB8-9AD7310061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DE4A7E-9982-405F-939E-2BCADCB69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77" y="597876"/>
            <a:ext cx="6793523" cy="576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99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AC11EF-87DB-4553-B519-78D83E650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-17585"/>
            <a:ext cx="4677507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571CFE-37AD-4888-864B-8BD3D3A731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85"/>
            <a:ext cx="6096000" cy="682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958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8325" y="96254"/>
            <a:ext cx="10133096" cy="140769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Цель государства </a:t>
            </a:r>
            <a:r>
              <a:rPr lang="ru-RU" sz="2000" b="1" dirty="0">
                <a:solidFill>
                  <a:schemeClr val="bg1"/>
                </a:solidFill>
              </a:rPr>
              <a:t>– повышение доступности качественного образования, соответствующего требованиям инновационного развития экономики, современным потребностям общества и каждого гражданина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242" y="1503948"/>
            <a:ext cx="12007515" cy="455996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</a:rPr>
              <a:t>ЗАДАЧИ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</a:rPr>
              <a:t>- обеспечение инновационного характера базового образования;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 - модернизация институтов системы образования как инструментов социального  развития;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 -  создание современной системы непрерывного образования, подготовки и переподготовки профессиональных кадров;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 - формирование механизмов оценки качества и востребованности образовательных услуг с участием потребителей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7EF743-3BAE-4E8D-BBA0-419671C8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32" y="144379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12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9588" y="141706"/>
            <a:ext cx="10062411" cy="9291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sz="3100" b="1" dirty="0">
                <a:solidFill>
                  <a:schemeClr val="bg1"/>
                </a:solidFill>
              </a:rPr>
              <a:t>Программа развития МБОУ «Ялтинская средняя школа № 11» на 2022-2025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5950" y="2165684"/>
            <a:ext cx="10264524" cy="386213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b="1" dirty="0">
                <a:solidFill>
                  <a:schemeClr val="bg1"/>
                </a:solidFill>
              </a:rPr>
              <a:t>устойчивое повышение качества образования,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b="1" dirty="0">
                <a:solidFill>
                  <a:schemeClr val="bg1"/>
                </a:solidFill>
              </a:rPr>
              <a:t> выход МБОУ «ЯСШ № 11» из статуса «школа с низкими образовательными результатами»,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b="1" dirty="0">
                <a:solidFill>
                  <a:schemeClr val="bg1"/>
                </a:solidFill>
              </a:rPr>
              <a:t>создание условий безопасности и сохранения здоровья учащихся и учителей школы 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5390148" y="1203159"/>
            <a:ext cx="484632" cy="86627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7EF743-3BAE-4E8D-BBA0-419671C8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11" y="336884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723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0651" y="-86894"/>
            <a:ext cx="10801350" cy="9291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sz="2700" b="1" dirty="0">
                <a:solidFill>
                  <a:schemeClr val="bg1"/>
                </a:solidFill>
              </a:rPr>
              <a:t>Программа развития МБОУ «Ялтинская средняя школа № 11» на 2022-2025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2812" y="1540040"/>
            <a:ext cx="11046577" cy="514951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Решены проблемы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bg1"/>
                </a:solidFill>
              </a:rPr>
              <a:t>повышение качества образования в условиях инновационной деятельности; 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bg1"/>
                </a:solidFill>
              </a:rPr>
              <a:t>ориентация всего образовательного процесса на его воспитывающий патриотов Родины характер;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bg1"/>
                </a:solidFill>
              </a:rPr>
              <a:t> внедрение новых информационно-коммуникационных технологий  в управленческий и образовательный процесс;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bg1"/>
                </a:solidFill>
              </a:rPr>
              <a:t>создание условий для поддержки инициативной, способной, талантливой молодежи;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bg1"/>
                </a:solidFill>
              </a:rPr>
              <a:t>повышение эффективности управления качеством педагогического персонала, поддержки и материального поощрения профессиональных проектов  учителей;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bg1"/>
                </a:solidFill>
              </a:rPr>
              <a:t>создание условий для сохранения здоровья и безопасности учащихся и учителей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6063918" y="818148"/>
            <a:ext cx="484632" cy="637676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7EF743-3BAE-4E8D-BBA0-419671C8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11" y="336884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54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839" y="0"/>
            <a:ext cx="3721099" cy="279082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0844"/>
            <a:ext cx="2709208" cy="3542038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6491564" y="2338019"/>
            <a:ext cx="1301309" cy="1637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16" y="133349"/>
            <a:ext cx="4023499" cy="30176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8" y="2856771"/>
            <a:ext cx="4348162" cy="32611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2676525"/>
            <a:ext cx="4181476" cy="41814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109" y="2689618"/>
            <a:ext cx="4022121" cy="40221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CDB9C5-B4B5-41E8-A78A-4195A4B036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7815" y="0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53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9589" y="-86894"/>
            <a:ext cx="10062411" cy="9291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sz="2700" b="1" dirty="0">
                <a:solidFill>
                  <a:schemeClr val="bg1"/>
                </a:solidFill>
              </a:rPr>
              <a:t>Программа развития МБОУ «Ялтинская средняя школа № 11» на 2022-2025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8916" y="1540040"/>
            <a:ext cx="11843084" cy="514951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ДОСТИЖЕНИЯ 2023-2024 ГГ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FF0000"/>
                </a:solidFill>
              </a:rPr>
              <a:t>Получение статуса «Школа с высокими образовательными результатами» в 2023 году </a:t>
            </a:r>
            <a:r>
              <a:rPr lang="ru-RU" sz="2000" b="1" dirty="0">
                <a:solidFill>
                  <a:schemeClr val="bg1"/>
                </a:solidFill>
              </a:rPr>
              <a:t>и определением в качестве наставника над МБОУ «Никитская средняя школа»;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bg1"/>
                </a:solidFill>
              </a:rPr>
              <a:t>Деятельность  школы в программах Национального проекта «Образование»: «Модернизация школьных систем образования», «Точка роста», «Цифровая образовательная среда», «Успех каждого ребёнка»;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bg1"/>
                </a:solidFill>
              </a:rPr>
              <a:t>Подтверждение статуса Всероссийской инновационной площадки всероссийского проекта «Самбо в школу» на 2022-2024 годы;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bg1"/>
                </a:solidFill>
              </a:rPr>
              <a:t>Получение в 2023г. статуса Региональной инновационной площадки по теме «Создание Кадетского лицея как инструмент развития кадетского образования в Республике Крым»;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FF0000"/>
                </a:solidFill>
              </a:rPr>
              <a:t>Присвоение нового имени школы – </a:t>
            </a:r>
            <a:r>
              <a:rPr lang="ru-RU" sz="2400" b="1" dirty="0">
                <a:solidFill>
                  <a:srgbClr val="FF0000"/>
                </a:solidFill>
              </a:rPr>
              <a:t>«Ялтинская средняя школа-кадетский лицей № 11 имени Императора Александра III Миротворца»;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6063918" y="818148"/>
            <a:ext cx="484632" cy="637676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7EF743-3BAE-4E8D-BBA0-419671C8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11" y="336884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96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9589" y="-86894"/>
            <a:ext cx="10062411" cy="9291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sz="2700" b="1" dirty="0">
                <a:solidFill>
                  <a:schemeClr val="bg1"/>
                </a:solidFill>
              </a:rPr>
              <a:t>Программа развития МБОУ «Ялтинская средняя школа № 11» на 2022-2025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7990" y="1540040"/>
            <a:ext cx="11201400" cy="5149518"/>
          </a:xfrm>
          <a:solidFill>
            <a:schemeClr val="tx2"/>
          </a:solidFill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ДОСТИЖЕНИЯ 2023-2024 ГГ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IV</a:t>
            </a:r>
            <a:r>
              <a:rPr lang="ru-RU" sz="2000" b="1" dirty="0">
                <a:solidFill>
                  <a:schemeClr val="bg1"/>
                </a:solidFill>
              </a:rPr>
              <a:t> место в ХХ Спартакиаде допризывной молодёжи Союзного государства Россия-</a:t>
            </a:r>
            <a:r>
              <a:rPr lang="ru-RU" sz="2000" b="1" dirty="0" err="1">
                <a:solidFill>
                  <a:schemeClr val="bg1"/>
                </a:solidFill>
              </a:rPr>
              <a:t>Беларуссия</a:t>
            </a:r>
            <a:r>
              <a:rPr lang="ru-RU" sz="2000" b="1" dirty="0">
                <a:solidFill>
                  <a:schemeClr val="bg1"/>
                </a:solidFill>
              </a:rPr>
              <a:t> “Защитник Отечества» в </a:t>
            </a:r>
            <a:r>
              <a:rPr lang="ru-RU" sz="2000" b="1" dirty="0" err="1">
                <a:solidFill>
                  <a:schemeClr val="bg1"/>
                </a:solidFill>
              </a:rPr>
              <a:t>г.Минск</a:t>
            </a:r>
            <a:r>
              <a:rPr lang="ru-RU" sz="2000" b="1" dirty="0">
                <a:solidFill>
                  <a:schemeClr val="bg1"/>
                </a:solidFill>
              </a:rPr>
              <a:t> в декабре 2023г. и в октябре 2024г. в </a:t>
            </a:r>
            <a:r>
              <a:rPr lang="ru-RU" sz="2000" b="1" dirty="0" err="1">
                <a:solidFill>
                  <a:schemeClr val="bg1"/>
                </a:solidFill>
              </a:rPr>
              <a:t>г.Волгоград</a:t>
            </a:r>
            <a:r>
              <a:rPr lang="ru-RU" sz="2000" b="1" dirty="0">
                <a:solidFill>
                  <a:schemeClr val="bg1"/>
                </a:solidFill>
              </a:rPr>
              <a:t>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I</a:t>
            </a:r>
            <a:r>
              <a:rPr lang="ru-RU" sz="2000" b="1" dirty="0">
                <a:solidFill>
                  <a:schemeClr val="bg1"/>
                </a:solidFill>
              </a:rPr>
              <a:t> место во Всероссийском конкурсе среди кадет «Мелодии победной весны. </a:t>
            </a:r>
            <a:r>
              <a:rPr lang="ru-RU" sz="2000" b="1" dirty="0" err="1">
                <a:solidFill>
                  <a:schemeClr val="bg1"/>
                </a:solidFill>
              </a:rPr>
              <a:t>Морфест</a:t>
            </a:r>
            <a:r>
              <a:rPr lang="ru-RU" sz="2000" b="1" dirty="0">
                <a:solidFill>
                  <a:schemeClr val="bg1"/>
                </a:solidFill>
              </a:rPr>
              <a:t> -2024» номинации «Вокал» Александра Коломийца, кадета 11-к класса;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II</a:t>
            </a:r>
            <a:r>
              <a:rPr lang="ru-RU" sz="2000" b="1" dirty="0">
                <a:solidFill>
                  <a:schemeClr val="bg1"/>
                </a:solidFill>
              </a:rPr>
              <a:t> место по баскетболу среди девушек и юношей в Республике Крым;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II</a:t>
            </a:r>
            <a:r>
              <a:rPr lang="ru-RU" sz="2000" b="1" dirty="0">
                <a:solidFill>
                  <a:schemeClr val="bg1"/>
                </a:solidFill>
              </a:rPr>
              <a:t> место в соревнованиях «Ворошиловский стрелок» в Республике Крым, участие во Всероссийских соревнованиях «Ворошиловский стрелок» в ВДЦ «Орлёнок» в ноябре 2023г.;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II</a:t>
            </a:r>
            <a:r>
              <a:rPr lang="ru-RU" sz="2000" b="1" dirty="0">
                <a:solidFill>
                  <a:schemeClr val="bg1"/>
                </a:solidFill>
              </a:rPr>
              <a:t> место в Республике Крым сред школьных спортивных клубов;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200" b="1" dirty="0">
                <a:solidFill>
                  <a:srgbClr val="FF0000"/>
                </a:solidFill>
              </a:rPr>
              <a:t>решение Ялтинского городского совета депутатов о выдвижении коллектива школы на Доску почёта города Ялта в 2023 году и в 2024 году двух представителей школы – Александра Коломийца, кадета 11-к класса, и Валерия Николаевича Макухи, председателя профсоюзной организации школы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  <a:p>
            <a:pPr lvl="0"/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6063918" y="818148"/>
            <a:ext cx="484632" cy="637676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7EF743-3BAE-4E8D-BBA0-419671C8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11" y="336884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895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2611" y="120316"/>
            <a:ext cx="7510128" cy="67688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Качество образования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7672652"/>
              </p:ext>
            </p:extLst>
          </p:nvPr>
        </p:nvGraphicFramePr>
        <p:xfrm>
          <a:off x="1467853" y="1290320"/>
          <a:ext cx="10347157" cy="5327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7EF743-3BAE-4E8D-BBA0-419671C8B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11" y="336884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500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5700948"/>
              </p:ext>
            </p:extLst>
          </p:nvPr>
        </p:nvGraphicFramePr>
        <p:xfrm>
          <a:off x="2105526" y="0"/>
          <a:ext cx="10086474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78" y="17302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649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046030"/>
              </p:ext>
            </p:extLst>
          </p:nvPr>
        </p:nvGraphicFramePr>
        <p:xfrm>
          <a:off x="1756611" y="0"/>
          <a:ext cx="1043538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78" y="17302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717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570" y="143932"/>
            <a:ext cx="8534400" cy="962973"/>
          </a:xfrm>
        </p:spPr>
        <p:txBody>
          <a:bodyPr/>
          <a:lstStyle/>
          <a:p>
            <a:pPr algn="ctr"/>
            <a:r>
              <a:rPr lang="ru-RU" b="1" i="1" u="sng" dirty="0">
                <a:solidFill>
                  <a:schemeClr val="bg1"/>
                </a:solidFill>
              </a:rPr>
              <a:t>результаты оГЭ-9</a:t>
            </a:r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EE3880A1-C66F-4FDA-A005-958E616FF0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2880319"/>
              </p:ext>
            </p:extLst>
          </p:nvPr>
        </p:nvGraphicFramePr>
        <p:xfrm>
          <a:off x="1634708" y="1395663"/>
          <a:ext cx="10557292" cy="5329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78" y="17302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479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865" y="198521"/>
            <a:ext cx="10821988" cy="8477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>
                <a:solidFill>
                  <a:schemeClr val="bg1"/>
                </a:solidFill>
              </a:rPr>
              <a:t>результаты ИТОГОВОЙ АТТЕСТАЦИИ - ОГЭ 9</a:t>
            </a:r>
            <a:br>
              <a:rPr lang="ru-RU" b="1" i="1" u="sng" dirty="0"/>
            </a:br>
            <a:endParaRPr lang="ru-RU" b="1" i="1" u="sng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5447296"/>
              </p:ext>
            </p:extLst>
          </p:nvPr>
        </p:nvGraphicFramePr>
        <p:xfrm>
          <a:off x="3116178" y="697832"/>
          <a:ext cx="8987589" cy="6160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84" y="1063362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366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865" y="198521"/>
            <a:ext cx="10821988" cy="8477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>
                <a:solidFill>
                  <a:schemeClr val="bg1"/>
                </a:solidFill>
              </a:rPr>
              <a:t>результаты ИТОГОВОЙ АТТЕСТАЦИИ - ОГЭ 9</a:t>
            </a:r>
            <a:br>
              <a:rPr lang="ru-RU" b="1" i="1" u="sng" dirty="0"/>
            </a:br>
            <a:endParaRPr lang="ru-RU" b="1" i="1" u="sng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5132947"/>
              </p:ext>
            </p:extLst>
          </p:nvPr>
        </p:nvGraphicFramePr>
        <p:xfrm>
          <a:off x="2057400" y="649706"/>
          <a:ext cx="10134600" cy="6208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63" y="78663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273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570" y="143932"/>
            <a:ext cx="8534400" cy="962973"/>
          </a:xfrm>
        </p:spPr>
        <p:txBody>
          <a:bodyPr/>
          <a:lstStyle/>
          <a:p>
            <a:pPr algn="ctr"/>
            <a:r>
              <a:rPr lang="ru-RU" b="1" i="1" u="sng" dirty="0">
                <a:solidFill>
                  <a:schemeClr val="bg1"/>
                </a:solidFill>
              </a:rPr>
              <a:t>результаты оГЭ-9</a:t>
            </a:r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EE3880A1-C66F-4FDA-A005-958E616FF0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0907547"/>
              </p:ext>
            </p:extLst>
          </p:nvPr>
        </p:nvGraphicFramePr>
        <p:xfrm>
          <a:off x="1634708" y="1395663"/>
          <a:ext cx="10557292" cy="5329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78" y="17302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125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F72D-3F7D-428F-B7BE-BFC4205DF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442" y="189832"/>
            <a:ext cx="9216192" cy="11095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>
                <a:solidFill>
                  <a:schemeClr val="bg1"/>
                </a:solidFill>
              </a:rPr>
              <a:t>результаты ИТОГОВОЙ АТТЕСТАЦИИ - ОГЭ 9</a:t>
            </a:r>
            <a:br>
              <a:rPr lang="ru-RU" b="1" i="1" u="sng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637F5D-EAEA-4FEE-8BCA-0A1BC4E43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5497" y="1287379"/>
            <a:ext cx="9590756" cy="5570621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   </a:t>
            </a:r>
          </a:p>
          <a:p>
            <a:pPr algn="ctr"/>
            <a:r>
              <a:rPr lang="ru-RU" b="1" dirty="0"/>
              <a:t>        </a:t>
            </a:r>
            <a:r>
              <a:rPr lang="ru-RU" sz="2400" b="1" dirty="0"/>
              <a:t>ПОВЫШЕНИЕ КАЧЕСТВА ОБРАЗОВАНИЯ ПО ПРЕДМЕТАМ</a:t>
            </a:r>
          </a:p>
          <a:p>
            <a:endParaRPr lang="ru-RU" sz="2400" b="1" dirty="0"/>
          </a:p>
          <a:p>
            <a:pPr algn="ctr"/>
            <a:r>
              <a:rPr lang="ru-RU" sz="3300" b="1" dirty="0"/>
              <a:t>Математика </a:t>
            </a:r>
          </a:p>
          <a:p>
            <a:pPr algn="ctr"/>
            <a:r>
              <a:rPr lang="ru-RU" sz="3300" b="1" dirty="0"/>
              <a:t>Обществознание  </a:t>
            </a:r>
          </a:p>
          <a:p>
            <a:pPr algn="ctr"/>
            <a:r>
              <a:rPr lang="ru-RU" sz="3300" b="1" dirty="0"/>
              <a:t>Биология  </a:t>
            </a:r>
          </a:p>
          <a:p>
            <a:pPr algn="ctr"/>
            <a:r>
              <a:rPr lang="ru-RU" sz="3300" b="1" dirty="0"/>
              <a:t>География </a:t>
            </a:r>
          </a:p>
          <a:p>
            <a:pPr algn="ctr"/>
            <a:r>
              <a:rPr lang="ru-RU" sz="3300" b="1" dirty="0"/>
              <a:t>Литература  </a:t>
            </a:r>
          </a:p>
          <a:p>
            <a:pPr algn="ctr"/>
            <a:r>
              <a:rPr lang="ru-RU" sz="3300" b="1" dirty="0"/>
              <a:t>Английский язык  </a:t>
            </a:r>
          </a:p>
          <a:p>
            <a:pPr algn="ctr"/>
            <a:r>
              <a:rPr lang="ru-RU" sz="3300" b="1" dirty="0"/>
              <a:t>Информатика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26" y="269278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51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D9D93-54C7-462F-8169-B0931109E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76" y="0"/>
            <a:ext cx="7277848" cy="9144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ИЗМЕНЕНИЯ В ШКОЛЕ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2BDB38-1D26-40AC-8F02-B0B6850D6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613" y="1399429"/>
            <a:ext cx="4649787" cy="576262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2017-2018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DB5083-66AE-48A4-B217-C7F9A71FA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8345" y="1804924"/>
            <a:ext cx="4937655" cy="3030538"/>
          </a:xfrm>
        </p:spPr>
        <p:txBody>
          <a:bodyPr>
            <a:normAutofit/>
          </a:bodyPr>
          <a:lstStyle/>
          <a:p>
            <a:r>
              <a:rPr lang="ru-RU" sz="4000" b="1" dirty="0"/>
              <a:t>852 учащихся</a:t>
            </a:r>
          </a:p>
          <a:p>
            <a:r>
              <a:rPr lang="ru-RU" sz="4000" b="1" dirty="0"/>
              <a:t>34 класса</a:t>
            </a:r>
          </a:p>
          <a:p>
            <a:r>
              <a:rPr lang="ru-RU" sz="4000" b="1" dirty="0"/>
              <a:t>2 смены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90625A-0A46-4FE2-8416-7CA1330EE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0732" y="1465294"/>
            <a:ext cx="4665134" cy="576262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2024 - 2025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E02BBCA-D359-4680-82A8-ED57732327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199" y="1949870"/>
            <a:ext cx="4929188" cy="3030538"/>
          </a:xfrm>
        </p:spPr>
        <p:txBody>
          <a:bodyPr>
            <a:normAutofit/>
          </a:bodyPr>
          <a:lstStyle/>
          <a:p>
            <a:r>
              <a:rPr lang="ru-RU" sz="4000" b="1" dirty="0"/>
              <a:t>1184 учащихся</a:t>
            </a:r>
          </a:p>
          <a:p>
            <a:r>
              <a:rPr lang="ru-RU" sz="4000" b="1" dirty="0"/>
              <a:t>44 класса </a:t>
            </a:r>
          </a:p>
          <a:p>
            <a:r>
              <a:rPr lang="ru-RU" sz="4000" b="1" dirty="0"/>
              <a:t>1 смена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6487CD-99BB-4529-BEA2-47E45E47F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81" y="124899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491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570" y="143932"/>
            <a:ext cx="8534400" cy="962973"/>
          </a:xfrm>
        </p:spPr>
        <p:txBody>
          <a:bodyPr/>
          <a:lstStyle/>
          <a:p>
            <a:pPr algn="ctr"/>
            <a:r>
              <a:rPr lang="ru-RU" b="1" i="1" u="sng" dirty="0">
                <a:solidFill>
                  <a:schemeClr val="bg1"/>
                </a:solidFill>
              </a:rPr>
              <a:t>результаты ЕГЭ-11</a:t>
            </a:r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EE3880A1-C66F-4FDA-A005-958E616FF0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0376885"/>
              </p:ext>
            </p:extLst>
          </p:nvPr>
        </p:nvGraphicFramePr>
        <p:xfrm>
          <a:off x="1634708" y="1395663"/>
          <a:ext cx="10557292" cy="5329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78" y="17302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008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64347-98F3-4BFD-82AE-339C10A34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285" y="0"/>
            <a:ext cx="8534400" cy="818594"/>
          </a:xfrm>
        </p:spPr>
        <p:txBody>
          <a:bodyPr/>
          <a:lstStyle/>
          <a:p>
            <a:pPr algn="ctr"/>
            <a:r>
              <a:rPr lang="ru-RU" b="1" i="1" u="sng" dirty="0">
                <a:solidFill>
                  <a:schemeClr val="bg1"/>
                </a:solidFill>
              </a:rPr>
              <a:t>результаты ЕГЭ-11</a:t>
            </a:r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C27D3587-9A77-4431-9D35-4459E4BCC9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6046200"/>
              </p:ext>
            </p:extLst>
          </p:nvPr>
        </p:nvGraphicFramePr>
        <p:xfrm>
          <a:off x="2671010" y="1106905"/>
          <a:ext cx="9520989" cy="5847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78" y="17302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431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518042-8348-4F09-9F4D-368D7AFE2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759" y="264248"/>
            <a:ext cx="8534400" cy="746405"/>
          </a:xfrm>
        </p:spPr>
        <p:txBody>
          <a:bodyPr/>
          <a:lstStyle/>
          <a:p>
            <a:pPr algn="ctr"/>
            <a:r>
              <a:rPr lang="ru-RU" b="1" i="1" u="sng" dirty="0">
                <a:solidFill>
                  <a:schemeClr val="bg1"/>
                </a:solidFill>
              </a:rPr>
              <a:t>результаты ЕГЭ-11</a:t>
            </a:r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BAC7ADB5-752A-4358-A0BE-6E73606DDD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4498171"/>
              </p:ext>
            </p:extLst>
          </p:nvPr>
        </p:nvGraphicFramePr>
        <p:xfrm>
          <a:off x="1670635" y="1070812"/>
          <a:ext cx="10637670" cy="5787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78" y="17302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838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856" y="409575"/>
            <a:ext cx="10936288" cy="352426"/>
          </a:xfrm>
        </p:spPr>
        <p:txBody>
          <a:bodyPr>
            <a:normAutofit fontScale="90000"/>
          </a:bodyPr>
          <a:lstStyle/>
          <a:p>
            <a:r>
              <a:rPr lang="ru-RU" sz="3100" b="1" i="1" u="sng" dirty="0">
                <a:solidFill>
                  <a:schemeClr val="bg1"/>
                </a:solidFill>
              </a:rPr>
              <a:t>Сравнительный анализ результатов ЕГЭ по предметам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6387826"/>
              </p:ext>
            </p:extLst>
          </p:nvPr>
        </p:nvGraphicFramePr>
        <p:xfrm>
          <a:off x="123825" y="585788"/>
          <a:ext cx="12068175" cy="5124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83827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C4588C6-9610-428F-865B-120B45C554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7048518"/>
              </p:ext>
            </p:extLst>
          </p:nvPr>
        </p:nvGraphicFramePr>
        <p:xfrm>
          <a:off x="1128844" y="700945"/>
          <a:ext cx="4830468" cy="4078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E12C8EC0-4F93-4FD9-B0C9-767EF2445E83}"/>
              </a:ext>
            </a:extLst>
          </p:cNvPr>
          <p:cNvGraphicFramePr>
            <a:graphicFrameLocks/>
          </p:cNvGraphicFramePr>
          <p:nvPr/>
        </p:nvGraphicFramePr>
        <p:xfrm>
          <a:off x="6232689" y="367645"/>
          <a:ext cx="5343426" cy="4411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92E3DD-2574-4328-95C7-A4ED52B36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78" y="17302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314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2611" y="120316"/>
            <a:ext cx="7510128" cy="676888"/>
          </a:xfrm>
        </p:spPr>
        <p:txBody>
          <a:bodyPr>
            <a:normAutofit/>
          </a:bodyPr>
          <a:lstStyle/>
          <a:p>
            <a:endParaRPr lang="ru-RU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3FB6DA55-6322-4C07-A02F-ADE71661BF2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85097" y="1093509"/>
          <a:ext cx="9698788" cy="4494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F7E336-7C58-41A3-83BD-BC4F5E88E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83" y="12031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739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6A05333-3A45-42F0-9FC2-D2CECA1F93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6668670"/>
              </p:ext>
            </p:extLst>
          </p:nvPr>
        </p:nvGraphicFramePr>
        <p:xfrm>
          <a:off x="1285189" y="591094"/>
          <a:ext cx="10222599" cy="4649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E47687-982F-4DDF-AB49-BC54E9F99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78" y="17302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476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F72D-3F7D-428F-B7BE-BFC4205DF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034" y="117643"/>
            <a:ext cx="9963737" cy="1109580"/>
          </a:xfrm>
        </p:spPr>
        <p:txBody>
          <a:bodyPr>
            <a:normAutofit fontScale="90000"/>
          </a:bodyPr>
          <a:lstStyle/>
          <a:p>
            <a:r>
              <a:rPr lang="ru-RU" b="1" i="1" u="sng" dirty="0">
                <a:solidFill>
                  <a:schemeClr val="bg1"/>
                </a:solidFill>
              </a:rPr>
              <a:t>результаты ИТОГОВОЙ АТТЕСТАЦИИ - </a:t>
            </a:r>
            <a:r>
              <a:rPr lang="ru-RU" b="1" i="1" u="sng" dirty="0" err="1">
                <a:solidFill>
                  <a:schemeClr val="bg1"/>
                </a:solidFill>
              </a:rPr>
              <a:t>еГЭ</a:t>
            </a:r>
            <a:r>
              <a:rPr lang="ru-RU" b="1" i="1" u="sng" dirty="0">
                <a:solidFill>
                  <a:schemeClr val="bg1"/>
                </a:solidFill>
              </a:rPr>
              <a:t> 11</a:t>
            </a:r>
            <a:br>
              <a:rPr lang="ru-RU" b="1" i="1" u="sng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637F5D-EAEA-4FEE-8BCA-0A1BC4E43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0823" y="1105567"/>
            <a:ext cx="9546639" cy="575243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   </a:t>
            </a:r>
          </a:p>
          <a:p>
            <a:pPr algn="ctr"/>
            <a:r>
              <a:rPr lang="ru-RU" b="1" dirty="0"/>
              <a:t>       </a:t>
            </a:r>
            <a:r>
              <a:rPr lang="ru-RU" sz="2400" b="1" dirty="0"/>
              <a:t>ПОВЫШЕНИЕ  КАЧЕСТВА ОБРАЗОВАНИЯ ПО ПРЕДМЕТАМ</a:t>
            </a:r>
          </a:p>
          <a:p>
            <a:endParaRPr lang="ru-RU" sz="2400" b="1" dirty="0"/>
          </a:p>
          <a:p>
            <a:pPr algn="ctr"/>
            <a:r>
              <a:rPr lang="ru-RU" sz="3200" b="1" dirty="0"/>
              <a:t>Математика </a:t>
            </a:r>
          </a:p>
          <a:p>
            <a:pPr algn="ctr"/>
            <a:r>
              <a:rPr lang="ru-RU" sz="3200" b="1" dirty="0"/>
              <a:t>Химия</a:t>
            </a:r>
          </a:p>
          <a:p>
            <a:pPr algn="ctr"/>
            <a:r>
              <a:rPr lang="ru-RU" sz="3200" b="1" dirty="0"/>
              <a:t>Биология </a:t>
            </a:r>
          </a:p>
          <a:p>
            <a:pPr algn="ctr"/>
            <a:r>
              <a:rPr lang="ru-RU" sz="3200" b="1" dirty="0"/>
              <a:t>География </a:t>
            </a:r>
          </a:p>
          <a:p>
            <a:pPr algn="ctr"/>
            <a:r>
              <a:rPr lang="ru-RU" sz="3200" b="1" dirty="0"/>
              <a:t>История</a:t>
            </a:r>
          </a:p>
          <a:p>
            <a:pPr algn="ctr"/>
            <a:r>
              <a:rPr lang="ru-RU" sz="3200" b="1" dirty="0"/>
              <a:t>Английский язык</a:t>
            </a:r>
          </a:p>
          <a:p>
            <a:pPr algn="ctr"/>
            <a:r>
              <a:rPr lang="ru-RU" sz="3200" b="1" dirty="0"/>
              <a:t>Информатика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8" y="17302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274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4E902-DFE2-4848-B44C-31E16409C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875" y="132347"/>
            <a:ext cx="8534400" cy="637674"/>
          </a:xfrm>
        </p:spPr>
        <p:txBody>
          <a:bodyPr>
            <a:normAutofit/>
          </a:bodyPr>
          <a:lstStyle/>
          <a:p>
            <a:pPr algn="ctr"/>
            <a:r>
              <a:rPr lang="ru-RU" sz="2800" b="1" i="1" u="sng" dirty="0">
                <a:solidFill>
                  <a:schemeClr val="bg1"/>
                </a:solidFill>
              </a:rPr>
              <a:t>РЕЗУЛЬТАТЫ ЕГЭ-11</a:t>
            </a:r>
            <a:endParaRPr lang="ru-RU" sz="28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1C3929D-FA35-4CA0-9E5E-4554185634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5951531"/>
              </p:ext>
            </p:extLst>
          </p:nvPr>
        </p:nvGraphicFramePr>
        <p:xfrm>
          <a:off x="1564104" y="1299410"/>
          <a:ext cx="10627895" cy="5558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78" y="17302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224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3660C8-DCFF-45D2-90C1-3EF320930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7" y="84221"/>
            <a:ext cx="10984831" cy="938463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Внешняя оценка качества образования</a:t>
            </a:r>
            <a:b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(муниципальные органы управления образованием)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4282F6-944F-4A9F-8293-CC417F051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2073" y="2177716"/>
            <a:ext cx="10082462" cy="4800600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400" b="1" dirty="0"/>
              <a:t>2022														</a:t>
            </a:r>
            <a:r>
              <a:rPr lang="ru-RU" sz="2400" b="1" dirty="0">
                <a:solidFill>
                  <a:srgbClr val="FF0000"/>
                </a:solidFill>
              </a:rPr>
              <a:t>2023, 2024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ru-RU" sz="2400" b="1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400" b="1" dirty="0"/>
              <a:t>СТАТУС													</a:t>
            </a:r>
            <a:r>
              <a:rPr lang="ru-RU" sz="2400" b="1" dirty="0">
                <a:solidFill>
                  <a:srgbClr val="FF0000"/>
                </a:solidFill>
              </a:rPr>
              <a:t>СТАТУС</a:t>
            </a:r>
            <a:r>
              <a:rPr lang="ru-RU" sz="2400" b="1" dirty="0"/>
              <a:t>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400" b="1" dirty="0"/>
              <a:t>										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400" b="1" dirty="0"/>
              <a:t>«ШКОЛА С НИЗКИМИ 								</a:t>
            </a:r>
            <a:r>
              <a:rPr lang="ru-RU" sz="2400" b="1" dirty="0">
                <a:solidFill>
                  <a:srgbClr val="FF0000"/>
                </a:solidFill>
              </a:rPr>
              <a:t>«ШКОЛА С </a:t>
            </a:r>
            <a:r>
              <a:rPr lang="ru-RU" sz="2400" b="1" dirty="0"/>
              <a:t>ОБРАЗОВАТЕЛЬНЫМИ                                           </a:t>
            </a:r>
            <a:r>
              <a:rPr lang="ru-RU" sz="2400" b="1" dirty="0">
                <a:solidFill>
                  <a:srgbClr val="FF0000"/>
                </a:solidFill>
              </a:rPr>
              <a:t>ВЫСОКИМИ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400" b="1" dirty="0"/>
              <a:t>РЕЗУЛЬТАТАМИ» 									</a:t>
            </a:r>
            <a:r>
              <a:rPr lang="ru-RU" sz="2400" b="1" dirty="0">
                <a:solidFill>
                  <a:srgbClr val="FF0000"/>
                </a:solidFill>
              </a:rPr>
              <a:t>ОБРАЗОВАТЕЛЬНЫМИ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</a:rPr>
              <a:t>														РЕЗУЛЬТАТАМИ»</a:t>
            </a:r>
            <a:r>
              <a:rPr lang="ru-RU" sz="2400" b="1" dirty="0"/>
              <a:t>	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8" y="17302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71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08C6E7-039F-415F-A1E7-AB0E6078F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165" y="68730"/>
            <a:ext cx="9861175" cy="134769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Структурное подразделение школы –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  Кадетский корпус имени Императора Александра III МИРОТВОРЦА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C1CC25-B4D6-4BAF-8E77-F7C397BA9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0660" y="1416424"/>
            <a:ext cx="11711640" cy="525107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b="1" dirty="0"/>
              <a:t>254 кадет с 1 по 11 классы (по одному классу в параллели). </a:t>
            </a:r>
          </a:p>
          <a:p>
            <a:r>
              <a:rPr lang="ru-RU" sz="2400" b="1" dirty="0"/>
              <a:t>Вахта памяти поколений,</a:t>
            </a:r>
          </a:p>
          <a:p>
            <a:r>
              <a:rPr lang="ru-RU" sz="2400" b="1" dirty="0"/>
              <a:t> Военно-спортивные состязания</a:t>
            </a:r>
            <a:r>
              <a:rPr lang="ru-RU" sz="2400" dirty="0"/>
              <a:t> (чемпионы городских и крымских соревнований по армейскому рукопашному бою, панкратиону, стрельбе, лёгкой атлетике, шахматам)</a:t>
            </a:r>
            <a:endParaRPr lang="ru-RU" sz="2400" b="1" dirty="0"/>
          </a:p>
          <a:p>
            <a:r>
              <a:rPr lang="ru-RU" sz="2400" b="1" dirty="0">
                <a:solidFill>
                  <a:schemeClr val="bg1"/>
                </a:solidFill>
              </a:rPr>
              <a:t>Александровский бал кадет в Ялте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I</a:t>
            </a:r>
            <a:r>
              <a:rPr lang="ru-RU" sz="2400" b="1" dirty="0">
                <a:solidFill>
                  <a:schemeClr val="bg1"/>
                </a:solidFill>
              </a:rPr>
              <a:t> и II парад кадетских объединений Крыма к Дню Победы, 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Победители и призёры I - </a:t>
            </a:r>
            <a:r>
              <a:rPr lang="en-US" sz="2000" b="1" dirty="0">
                <a:solidFill>
                  <a:schemeClr val="bg1"/>
                </a:solidFill>
              </a:rPr>
              <a:t>IV</a:t>
            </a:r>
            <a:r>
              <a:rPr lang="ru-RU" sz="2000" b="1" dirty="0">
                <a:solidFill>
                  <a:schemeClr val="bg1"/>
                </a:solidFill>
              </a:rPr>
              <a:t> Суворовских чтений кадет Крыма</a:t>
            </a:r>
            <a:r>
              <a:rPr lang="ru-RU" sz="2000" dirty="0">
                <a:solidFill>
                  <a:schemeClr val="bg1"/>
                </a:solidFill>
              </a:rPr>
              <a:t>,</a:t>
            </a:r>
          </a:p>
          <a:p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Победители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конкурса «Вахта Памяти поколений – Пост № 1» 2020 - 2024 годов,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Более 200 кадет являются обладателями золотых и серебряных знаков ГТО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Корпус получил право представлять город Ялту на Параде Победы 9 мая в столице Крыма городе Симферополе в 2022 и 2023 годах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274A09-A1B6-4D48-BC8C-93927942D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281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2E95AB-3D0B-4283-AEB9-C97A75E24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0222" y="409074"/>
            <a:ext cx="9059778" cy="46923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НАПРАВЛЕНИЯ УСИЛИЙ КОЛЛЕКТИВА ШКОЛЫ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9FA7D9-B2E0-4384-83D3-D30387350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2673" y="1215190"/>
            <a:ext cx="10180305" cy="5305926"/>
          </a:xfrm>
        </p:spPr>
        <p:txBody>
          <a:bodyPr>
            <a:normAutofit/>
          </a:bodyPr>
          <a:lstStyle/>
          <a:p>
            <a:r>
              <a:rPr lang="ru-RU" sz="2400" b="1" dirty="0"/>
              <a:t>1</a:t>
            </a:r>
            <a:r>
              <a:rPr lang="ru-RU" sz="2800" b="1" dirty="0">
                <a:solidFill>
                  <a:schemeClr val="bg1"/>
                </a:solidFill>
              </a:rPr>
              <a:t>. Своевременное направление детей, требующих специального медико-психолого-педагогического сопровождения, на прохождение городской ПМПК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2. Кардинальное изменение сложившейся практики «присутствия в школе» обучающихся на осознанное движение к результату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3. Углубление профилизации как механизма повышения учебной мотивации старшеклассников, целевой направленности в достижении положительных образовательных результатов.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8" y="17302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168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8AD126-CD39-463C-AF20-0C7333B45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297" y="153737"/>
            <a:ext cx="9482471" cy="108551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Положительные эффекты профилизации среднего уровня  образования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56F76E5-26F7-4A54-9753-2A1FAD472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006911"/>
              </p:ext>
            </p:extLst>
          </p:nvPr>
        </p:nvGraphicFramePr>
        <p:xfrm>
          <a:off x="1612231" y="1876925"/>
          <a:ext cx="10287000" cy="4776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1097">
                  <a:extLst>
                    <a:ext uri="{9D8B030D-6E8A-4147-A177-3AD203B41FA5}">
                      <a16:colId xmlns:a16="http://schemas.microsoft.com/office/drawing/2014/main" val="1814548760"/>
                    </a:ext>
                  </a:extLst>
                </a:gridCol>
                <a:gridCol w="3404071">
                  <a:extLst>
                    <a:ext uri="{9D8B030D-6E8A-4147-A177-3AD203B41FA5}">
                      <a16:colId xmlns:a16="http://schemas.microsoft.com/office/drawing/2014/main" val="2686258753"/>
                    </a:ext>
                  </a:extLst>
                </a:gridCol>
                <a:gridCol w="5551832">
                  <a:extLst>
                    <a:ext uri="{9D8B030D-6E8A-4147-A177-3AD203B41FA5}">
                      <a16:colId xmlns:a16="http://schemas.microsoft.com/office/drawing/2014/main" val="2436856992"/>
                    </a:ext>
                  </a:extLst>
                </a:gridCol>
              </a:tblGrid>
              <a:tr h="974505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Класс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Профессия</a:t>
                      </a:r>
                      <a:r>
                        <a:rPr lang="ru-RU" sz="2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090350"/>
                  </a:ext>
                </a:extLst>
              </a:tr>
              <a:tr h="1666059">
                <a:tc>
                  <a:txBody>
                    <a:bodyPr/>
                    <a:lstStyle/>
                    <a:p>
                      <a:r>
                        <a:rPr lang="ru-RU" sz="2400" b="1" dirty="0"/>
                        <a:t>2022, 2023, 2024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  <a:p>
                      <a:pPr algn="ctr"/>
                      <a:r>
                        <a:rPr lang="ru-RU" sz="2800" b="1" dirty="0"/>
                        <a:t>Психолого-педагогический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  <a:p>
                      <a:pPr algn="ctr"/>
                      <a:endParaRPr lang="ru-RU" sz="2000" b="1" dirty="0"/>
                    </a:p>
                    <a:p>
                      <a:pPr algn="ctr"/>
                      <a:r>
                        <a:rPr lang="ru-RU" sz="3200" b="1" dirty="0"/>
                        <a:t>Вожатый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654760"/>
                  </a:ext>
                </a:extLst>
              </a:tr>
              <a:tr h="1153426">
                <a:tc>
                  <a:txBody>
                    <a:bodyPr/>
                    <a:lstStyle/>
                    <a:p>
                      <a:r>
                        <a:rPr lang="ru-RU" sz="2400" b="1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/>
                        <a:t>Аграрный </a:t>
                      </a:r>
                    </a:p>
                    <a:p>
                      <a:pPr algn="ctr"/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/>
                        <a:t>Аппаратчик парфюмерного производства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840799"/>
                  </a:ext>
                </a:extLst>
              </a:tr>
              <a:tr h="982547">
                <a:tc>
                  <a:txBody>
                    <a:bodyPr/>
                    <a:lstStyle/>
                    <a:p>
                      <a:r>
                        <a:rPr lang="ru-RU" sz="2400" b="1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/>
                        <a:t>Кадетский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РЕКОМЕНДАЦИИ от УМВД России по г. Ялта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822207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62" y="160994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999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2510B-B475-4D31-96D2-6DAA2C57C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48" y="262021"/>
            <a:ext cx="11069052" cy="60157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Самоопределение выпускников школы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1E1FBE-EC5C-46D3-84A8-ED7579795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516" y="1287379"/>
            <a:ext cx="10274968" cy="470702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</a:rPr>
              <a:t>ВУЗ – 70%</a:t>
            </a:r>
          </a:p>
          <a:p>
            <a:pPr algn="ctr"/>
            <a:r>
              <a:rPr lang="ru-RU" sz="2600" b="1" dirty="0">
                <a:solidFill>
                  <a:schemeClr val="bg1"/>
                </a:solidFill>
              </a:rPr>
              <a:t>СПОО – 25%</a:t>
            </a: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88% выпускников-кадет – ВОЕННЫЕ ВУЗы, ВУЗы СИЛОВЫХ ВЕДОМСТВ РФ.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Учебные заведения с гуманитарным профилем  - 45%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Учебные заведения технического профиля – 52%</a:t>
            </a:r>
          </a:p>
          <a:p>
            <a:pPr algn="ctr"/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98%  ВЫПУСКНИКОВ – ПРАВИЛЬНЫЙ ВЫБОР ШКОЛЬНЫХ ПРОФИЛЕЙ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8" y="17302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427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2510B-B475-4D31-96D2-6DAA2C57C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252" y="165769"/>
            <a:ext cx="9914022" cy="8448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Факторы, определяющие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дальнейшее развитие ШКОЛЫ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1E1FBE-EC5C-46D3-84A8-ED7579795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7537" y="1564104"/>
            <a:ext cx="10575758" cy="5092033"/>
          </a:xfrm>
        </p:spPr>
        <p:txBody>
          <a:bodyPr>
            <a:normAutofit fontScale="62500" lnSpcReduction="20000"/>
          </a:bodyPr>
          <a:lstStyle/>
          <a:p>
            <a:r>
              <a:rPr lang="ru-RU" sz="3400" b="1" dirty="0">
                <a:solidFill>
                  <a:schemeClr val="bg1"/>
                </a:solidFill>
              </a:rPr>
              <a:t>1. </a:t>
            </a:r>
            <a:r>
              <a:rPr lang="ru-RU" sz="4000" b="1" dirty="0">
                <a:solidFill>
                  <a:schemeClr val="bg1"/>
                </a:solidFill>
              </a:rPr>
              <a:t>Расширение спектра индивидуальных образовательных возможностей и траекторий обучающихся на основе развития предпрофильной подготовки и профильного обучения.</a:t>
            </a:r>
          </a:p>
          <a:p>
            <a:r>
              <a:rPr lang="ru-RU" sz="4000" b="1" dirty="0">
                <a:solidFill>
                  <a:schemeClr val="bg1"/>
                </a:solidFill>
              </a:rPr>
              <a:t>2. Повышение заинтересованности большинства участников образовательного процесса (учеников, родителей, педагогов, социальных и профессиональных партнеров) в положительных личностно значимых результатах. </a:t>
            </a:r>
          </a:p>
          <a:p>
            <a:r>
              <a:rPr lang="ru-RU" sz="4000" b="1" dirty="0">
                <a:solidFill>
                  <a:schemeClr val="bg1"/>
                </a:solidFill>
              </a:rPr>
              <a:t>3. Обеспечение оптимального сочетания основного и дополнительного образования.</a:t>
            </a:r>
          </a:p>
          <a:p>
            <a:r>
              <a:rPr lang="ru-RU" sz="4000" b="1" dirty="0">
                <a:solidFill>
                  <a:schemeClr val="bg1"/>
                </a:solidFill>
              </a:rPr>
              <a:t>4. Открытие В 2022 году на базе школы Центра естественно-научного образования «Точка роста», что позволило создать условия для открытия нового профиля – аграрного, а на уровне основного образования – космического класса</a:t>
            </a:r>
            <a:r>
              <a:rPr lang="ru-RU" sz="3400" b="1" dirty="0">
                <a:solidFill>
                  <a:schemeClr val="bg1"/>
                </a:solidFill>
              </a:rPr>
              <a:t>.</a:t>
            </a:r>
          </a:p>
          <a:p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8" y="17302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539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2510B-B475-4D31-96D2-6DAA2C57C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252" y="165769"/>
            <a:ext cx="9914022" cy="66213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ПРОБЛЕМЫ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1E1FBE-EC5C-46D3-84A8-ED7579795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5883" y="946266"/>
            <a:ext cx="10575758" cy="5627529"/>
          </a:xfrm>
        </p:spPr>
        <p:txBody>
          <a:bodyPr>
            <a:normAutofit/>
          </a:bodyPr>
          <a:lstStyle/>
          <a:p>
            <a:r>
              <a:rPr lang="ru-RU" sz="3400" b="1" dirty="0">
                <a:solidFill>
                  <a:schemeClr val="bg1"/>
                </a:solidFill>
              </a:rPr>
              <a:t>1. </a:t>
            </a:r>
            <a:r>
              <a:rPr lang="ru-RU" sz="2800" b="1" dirty="0">
                <a:solidFill>
                  <a:schemeClr val="bg1"/>
                </a:solidFill>
              </a:rPr>
              <a:t>Завершение капитального ремонта помещений блока 1, защитного сооружения, </a:t>
            </a:r>
            <a:r>
              <a:rPr lang="ru-RU" sz="2800" b="1" dirty="0" err="1">
                <a:solidFill>
                  <a:schemeClr val="bg1"/>
                </a:solidFill>
              </a:rPr>
              <a:t>автоклассов</a:t>
            </a:r>
            <a:r>
              <a:rPr lang="ru-RU" sz="2800" b="1" dirty="0">
                <a:solidFill>
                  <a:schemeClr val="bg1"/>
                </a:solidFill>
              </a:rPr>
              <a:t> и бассейна, обеспечения каждого учебного помещения средствами телекоммуникационной связи и оборудования в соответствии с приказом Министерства просвещения РФ.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2. Необходимость расширения </a:t>
            </a:r>
            <a:r>
              <a:rPr lang="ru-RU" sz="2800" b="1" dirty="0" err="1">
                <a:solidFill>
                  <a:schemeClr val="bg1"/>
                </a:solidFill>
              </a:rPr>
              <a:t>профилизации</a:t>
            </a:r>
            <a:r>
              <a:rPr lang="ru-RU" sz="2800" b="1" dirty="0">
                <a:solidFill>
                  <a:schemeClr val="bg1"/>
                </a:solidFill>
              </a:rPr>
              <a:t> среднего уровня образования для кадет.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3. Актуализация инновационной деятельности и, </a:t>
            </a:r>
            <a:r>
              <a:rPr lang="ru-RU" sz="2800" b="1">
                <a:solidFill>
                  <a:schemeClr val="bg1"/>
                </a:solidFill>
              </a:rPr>
              <a:t>как следствие</a:t>
            </a:r>
            <a:r>
              <a:rPr lang="ru-RU" sz="2800" b="1" dirty="0">
                <a:solidFill>
                  <a:schemeClr val="bg1"/>
                </a:solidFill>
              </a:rPr>
              <a:t>, повышение методических компетенций педагогов школы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8" y="17302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233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2510B-B475-4D31-96D2-6DAA2C57C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220" y="262022"/>
            <a:ext cx="6545179" cy="49596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Задачи НА 2025 ГОД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1E1FBE-EC5C-46D3-84A8-ED7579795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620" y="1491916"/>
            <a:ext cx="11069052" cy="5366084"/>
          </a:xfrm>
        </p:spPr>
        <p:txBody>
          <a:bodyPr>
            <a:normAutofit fontScale="85000" lnSpcReduction="20000"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1. Предоставление максимально широкого поля возможностей наибольшему числу обучающихся, ориентированных на высокий уровень образования и воспитания.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2. Обеспечение преемственности начального общего, основного общего, среднего общего образования, а также ранней профессионализации общего образования.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3. Обеспечение эффективного функционирования внешней и внутренней системы оценки качества, ориентированной не столько на регулирование процесса, сколько на новые результаты.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4. Современное оснащение образовательного пространства школы, соответствующего идеям Воспитывающей школы и принципам Педагогики единства.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5. Обеспечение многоканального финансирования школы через участие в программах и проектах бюджетного субсидирования, организации системы дополнительных платных услуг </a:t>
            </a:r>
          </a:p>
          <a:p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16" y="88805"/>
            <a:ext cx="1328190" cy="142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306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135886-D74C-4902-9EA0-A2455388B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183776"/>
            <a:ext cx="8603223" cy="297180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ПУБЛИЧНЫЙ ДОКЛАД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О ДЕЯТЕЛЬНОСТИ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МБОУ «ЯЛТИНСКАЯ СРЕДНЯЯ ШКОЛА № 11» МУНИЦИПАЛЬНОГО ОБРАЗОВАНИЯ ГОРОДСКОЙ ОКРУГ ЯЛТА РЕСПУБЛИКИ КРЫМ</a:t>
            </a:r>
            <a:endParaRPr lang="ru-RU" sz="2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F1C0BA-B30A-4A9A-8C62-A553315468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9294" y="4507256"/>
            <a:ext cx="6400800" cy="1947333"/>
          </a:xfrm>
        </p:spPr>
        <p:txBody>
          <a:bodyPr/>
          <a:lstStyle/>
          <a:p>
            <a:pPr algn="r"/>
            <a:r>
              <a:rPr lang="ru-RU" b="1" dirty="0">
                <a:solidFill>
                  <a:schemeClr val="bg1"/>
                </a:solidFill>
              </a:rPr>
              <a:t>ДИРЕКТОР ШКОЛЫ </a:t>
            </a:r>
          </a:p>
          <a:p>
            <a:pPr algn="r"/>
            <a:r>
              <a:rPr lang="ru-RU" b="1" dirty="0">
                <a:solidFill>
                  <a:schemeClr val="bg1"/>
                </a:solidFill>
              </a:rPr>
              <a:t>ТУТАТЧИКОВ А. Т.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0431"/>
            <a:ext cx="4543425" cy="3407569"/>
          </a:xfrm>
          <a:prstGeom prst="rect">
            <a:avLst/>
          </a:prstGeom>
        </p:spPr>
      </p:pic>
      <p:pic>
        <p:nvPicPr>
          <p:cNvPr id="1026" name="Picture 2" descr="https://sun9-25.userapi.com/impg/xNoHj0BLSAN6TmyI67dcoQTwFWMJqHNxKougxQ/dRT9RPh7C9w.jpg?size=1280x960&amp;quality=95&amp;sign=0f7e6fe2dc839a53d8db9cb34c49e4b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67" y="3573463"/>
            <a:ext cx="4379382" cy="328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600678-BEAB-4473-BBEB-A205FB841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87" y="183776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61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249" y="-23767"/>
            <a:ext cx="4599425" cy="7123777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3100" y="16788"/>
            <a:ext cx="4912576" cy="3684432"/>
          </a:xfrm>
          <a:prstGeom prst="rect">
            <a:avLst/>
          </a:prstGeom>
        </p:spPr>
      </p:pic>
      <p:pic>
        <p:nvPicPr>
          <p:cNvPr id="2050" name="Picture 2" descr="https://sun9-71.userapi.com/impg/_5mJob32lWw9h1K4tdIgCxDRRPanHhQzoi1VkQ/tTj56eouqoI.jpg?size=2560x1920&amp;quality=95&amp;sign=ccab1ddb7b1714bf4b4c38cce971749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680" y="0"/>
            <a:ext cx="4717498" cy="35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47.userapi.com/impg/ulb7bPIPqRR4Q0bipGrLZ-FisQR0QC3EaJVQyA/3KDPJ2lMedQ.jpg?size=2560x1706&amp;quality=95&amp;sign=c6f8df3ea94ed6c82620f840d4ce1778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180" y="3557115"/>
            <a:ext cx="5065933" cy="337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49026" y="3538123"/>
            <a:ext cx="5819818" cy="43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33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9411" y="151064"/>
            <a:ext cx="10892589" cy="130475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взаимодействие с производственными, научными, гражданско-патриотическими и общественными организациями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6411" y="1407695"/>
            <a:ext cx="11802978" cy="5113421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</a:rPr>
              <a:t>  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Шефы школы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2800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</a:rPr>
              <a:t>- отель «Ялта-Интурист»,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</a:rPr>
              <a:t>- Управление МВД России по г. Ялта,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</a:rPr>
              <a:t>- ветераны ФСБ санатория «</a:t>
            </a:r>
            <a:r>
              <a:rPr lang="ru-RU" sz="2800" b="1" dirty="0" err="1">
                <a:solidFill>
                  <a:schemeClr val="bg1"/>
                </a:solidFill>
              </a:rPr>
              <a:t>Черноморье</a:t>
            </a:r>
            <a:r>
              <a:rPr lang="ru-RU" sz="2800" b="1" dirty="0">
                <a:solidFill>
                  <a:schemeClr val="bg1"/>
                </a:solidFill>
              </a:rPr>
              <a:t>»,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</a:rPr>
              <a:t> - ОМОН г. Ялта,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</a:rPr>
              <a:t>- Управление </a:t>
            </a:r>
            <a:r>
              <a:rPr lang="ru-RU" sz="2800" b="1" dirty="0" err="1">
                <a:solidFill>
                  <a:schemeClr val="bg1"/>
                </a:solidFill>
              </a:rPr>
              <a:t>Росгвардии</a:t>
            </a:r>
            <a:r>
              <a:rPr lang="ru-RU" sz="2800" b="1" dirty="0">
                <a:solidFill>
                  <a:schemeClr val="bg1"/>
                </a:solidFill>
              </a:rPr>
              <a:t> по г. Ялта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7EF743-3BAE-4E8D-BBA0-419671C8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11" y="336884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02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0" y="151064"/>
            <a:ext cx="9011652" cy="130475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взаимодействие с производственными, научными, гражданско-патриотическими и общественными организациями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8442" y="1407695"/>
            <a:ext cx="11454063" cy="518561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</a:rPr>
              <a:t>Партнёры школы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2800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</a:rPr>
              <a:t>- ДОСААФ России в г. Ялта,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</a:rPr>
              <a:t> - городской Совет ветеранов,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</a:rPr>
              <a:t>- Ассоциация Героев Отечества,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</a:rPr>
              <a:t>- Общероссийская общественная организация «Ассоциация работников правоохранительных органов и спецслужб РФ»,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</a:rPr>
              <a:t> - профсоюзная организация работников народного образования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57" y="160994"/>
            <a:ext cx="1469263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83090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1599</TotalTime>
  <Words>2355</Words>
  <Application>Microsoft Office PowerPoint</Application>
  <PresentationFormat>Широкоэкранный</PresentationFormat>
  <Paragraphs>336</Paragraphs>
  <Slides>66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1" baseType="lpstr">
      <vt:lpstr>Calibri</vt:lpstr>
      <vt:lpstr>Century Gothic</vt:lpstr>
      <vt:lpstr>Wingdings</vt:lpstr>
      <vt:lpstr>Wingdings 3</vt:lpstr>
      <vt:lpstr>Сектор</vt:lpstr>
      <vt:lpstr>ПУБЛИЧНЫЙ ДОКЛАД  О ДЕЯТЕЛЬНОСТИ МБОУ «ЯЛТИНСКАЯ СРЕДНЯЯ ШКОЛА № 11» МУНИЦИПАЛЬНОГО ОБРАЗОВАНИЯ ГОРОДСКОЙ ОКРУГ ЯЛТА РЕСПУБЛИКИ КРЫМ</vt:lpstr>
      <vt:lpstr>Общие сведения об образовательной организации </vt:lpstr>
      <vt:lpstr>УСЛОВИЯ ОБРАЗОВАНИЯ</vt:lpstr>
      <vt:lpstr>Презентация PowerPoint</vt:lpstr>
      <vt:lpstr>ИЗМЕНЕНИЯ В ШКОЛЕ</vt:lpstr>
      <vt:lpstr>Структурное подразделение школы –   Кадетский корпус имени Императора Александра III МИРОТВОРЦА</vt:lpstr>
      <vt:lpstr>Презентация PowerPoint</vt:lpstr>
      <vt:lpstr>взаимодействие с производственными, научными, гражданско-патриотическими и общественными организациями</vt:lpstr>
      <vt:lpstr>взаимодействие с производственными, научными, гражданско-патриотическими и общественными организациями</vt:lpstr>
      <vt:lpstr>взаимодействие с производственными, научными, гражданско-патриотическими и общественными организациями</vt:lpstr>
      <vt:lpstr>взаимодействие с производственными, научными, гражданско-патриотическими и общественными организациями</vt:lpstr>
      <vt:lpstr>взаимодействие с производственными, научными, гражданско-патриотическими и общественными организациями</vt:lpstr>
      <vt:lpstr>Презентация PowerPoint</vt:lpstr>
      <vt:lpstr>статус Федеральной экспериментальной площадки ФИРО РАНХиГС при Президенте РФ</vt:lpstr>
      <vt:lpstr>ИННОВАЦИОННАЯ ДЕЯТЕЛЬНОСТЬ</vt:lpstr>
      <vt:lpstr>Презентация PowerPoint</vt:lpstr>
      <vt:lpstr>80 учителей</vt:lpstr>
      <vt:lpstr>победители и призёры конкурсов профессионального мастерства 2022-2024</vt:lpstr>
      <vt:lpstr>Участники научно-исследовательских форумов, конференций 2023-2024</vt:lpstr>
      <vt:lpstr>Спортивные команды школы </vt:lpstr>
      <vt:lpstr>Школьный спортивный клуб «Массандра»</vt:lpstr>
      <vt:lpstr>Презентация PowerPoint</vt:lpstr>
      <vt:lpstr>СПОРТИВНЫЕ ПОБЕДЫ КАДЕТ</vt:lpstr>
      <vt:lpstr>Презентация PowerPoint</vt:lpstr>
      <vt:lpstr>ПОБЕДЫ КАДЕТ в исследовательских конкурсах, олимпиадах</vt:lpstr>
      <vt:lpstr>Национальный проект «Образование»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государства – повышение доступности качественного образования, соответствующего требованиям инновационного развития экономики, современным потребностям общества и каждого гражданина</vt:lpstr>
      <vt:lpstr> Программа развития МБОУ «Ялтинская средняя школа № 11» на 2022-2025</vt:lpstr>
      <vt:lpstr> Программа развития МБОУ «Ялтинская средняя школа № 11» на 2022-2025</vt:lpstr>
      <vt:lpstr> Программа развития МБОУ «Ялтинская средняя школа № 11» на 2022-2025</vt:lpstr>
      <vt:lpstr> Программа развития МБОУ «Ялтинская средняя школа № 11» на 2022-2025</vt:lpstr>
      <vt:lpstr>Качество образования</vt:lpstr>
      <vt:lpstr>Презентация PowerPoint</vt:lpstr>
      <vt:lpstr>Презентация PowerPoint</vt:lpstr>
      <vt:lpstr>результаты оГЭ-9</vt:lpstr>
      <vt:lpstr>результаты ИТОГОВОЙ АТТЕСТАЦИИ - ОГЭ 9 </vt:lpstr>
      <vt:lpstr>результаты ИТОГОВОЙ АТТЕСТАЦИИ - ОГЭ 9 </vt:lpstr>
      <vt:lpstr>результаты оГЭ-9</vt:lpstr>
      <vt:lpstr>результаты ИТОГОВОЙ АТТЕСТАЦИИ - ОГЭ 9 </vt:lpstr>
      <vt:lpstr>результаты ЕГЭ-11</vt:lpstr>
      <vt:lpstr>результаты ЕГЭ-11</vt:lpstr>
      <vt:lpstr>результаты ЕГЭ-11</vt:lpstr>
      <vt:lpstr>Сравнительный анализ результатов ЕГЭ по предметам </vt:lpstr>
      <vt:lpstr>Презентация PowerPoint</vt:lpstr>
      <vt:lpstr>Презентация PowerPoint</vt:lpstr>
      <vt:lpstr>Презентация PowerPoint</vt:lpstr>
      <vt:lpstr>результаты ИТОГОВОЙ АТТЕСТАЦИИ - еГЭ 11 </vt:lpstr>
      <vt:lpstr>РЕЗУЛЬТАТЫ ЕГЭ-11</vt:lpstr>
      <vt:lpstr>Внешняя оценка качества образования (муниципальные органы управления образованием)</vt:lpstr>
      <vt:lpstr>НАПРАВЛЕНИЯ УСИЛИЙ КОЛЛЕКТИВА ШКОЛЫ</vt:lpstr>
      <vt:lpstr>Положительные эффекты профилизации среднего уровня  образования</vt:lpstr>
      <vt:lpstr>Самоопределение выпускников школы</vt:lpstr>
      <vt:lpstr>Факторы, определяющие  дальнейшее развитие ШКОЛЫ</vt:lpstr>
      <vt:lpstr>ПРОБЛЕМЫ</vt:lpstr>
      <vt:lpstr>Задачи НА 2025 ГОД</vt:lpstr>
      <vt:lpstr>ПУБЛИЧНЫЙ ДОКЛАД  О ДЕЯТЕЛЬНОСТИ МБОУ «ЯЛТИНСКАЯ СРЕДНЯЯ ШКОЛА № 11» МУНИЦИПАЛЬНОГО ОБРАЗОВАНИЯ ГОРОДСКОЙ ОКРУГ ЯЛТА РЕСПУБЛИКИ КРЫМ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</dc:creator>
  <cp:lastModifiedBy>use</cp:lastModifiedBy>
  <cp:revision>74</cp:revision>
  <dcterms:created xsi:type="dcterms:W3CDTF">2024-12-13T08:19:00Z</dcterms:created>
  <dcterms:modified xsi:type="dcterms:W3CDTF">2024-12-25T14:55:34Z</dcterms:modified>
</cp:coreProperties>
</file>