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3" r:id="rId3"/>
    <p:sldId id="284" r:id="rId4"/>
    <p:sldId id="285" r:id="rId5"/>
    <p:sldId id="286" r:id="rId6"/>
    <p:sldId id="287" r:id="rId7"/>
    <p:sldId id="288" r:id="rId8"/>
    <p:sldId id="289" r:id="rId9"/>
    <p:sldId id="290" r:id="rId10"/>
    <p:sldId id="291" r:id="rId11"/>
    <p:sldId id="257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69" r:id="rId24"/>
    <p:sldId id="270" r:id="rId25"/>
    <p:sldId id="292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278" r:id="rId34"/>
    <p:sldId id="279" r:id="rId35"/>
    <p:sldId id="280" r:id="rId36"/>
    <p:sldId id="281" r:id="rId37"/>
    <p:sldId id="282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8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563" autoAdjust="0"/>
  </p:normalViewPr>
  <p:slideViewPr>
    <p:cSldViewPr snapToGrid="0">
      <p:cViewPr>
        <p:scale>
          <a:sx n="61" d="100"/>
          <a:sy n="61" d="100"/>
        </p:scale>
        <p:origin x="-394" y="3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9C64BF78-4FFE-4F33-8CE6-ABA4F5CE21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FB08468-0ADC-464D-890B-603C3D8010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7F96FA06-384B-456B-86BF-667A38AE0D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0504B8A-D13F-4279-8369-CC0D4A082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24800-820A-467A-84B5-E7291FB2E722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2B32A82-905E-43A2-8758-89635C9F7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75DF958-E3A0-4DB5-B1C2-82B409101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E25A1-49BC-42DC-85C7-A3D3221FD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296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F52972C-3D44-4D48-AED7-1B5EAEAC3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DD125176-8009-41EA-B09B-C3E75FF5F7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506F0B0-D06F-4DA4-8B06-B475E47F0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24800-820A-467A-84B5-E7291FB2E722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357B4FC-1FBF-449A-80DF-2B24E8D75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0788162-4E2D-4D84-B0B6-47EFDB656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E25A1-49BC-42DC-85C7-A3D3221FD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420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1B44575E-484B-4CF6-8673-E5F24495EC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0BBBA41-7E60-42C0-A68C-A74A6D325F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D7BC4CA-53E9-4D42-8195-38C6B8154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24800-820A-467A-84B5-E7291FB2E722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3641A85-18D4-4551-BDB7-A0CA7DE8A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6CBE55B-DC1E-474C-8FD2-84E949B3C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E25A1-49BC-42DC-85C7-A3D3221FD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625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0FC12CF-56C7-44E1-A06D-04926E2ED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47482C-C1FD-433C-8FEF-D8093EB87E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2127019-F405-4B38-955F-4E29C037E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24800-820A-467A-84B5-E7291FB2E722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27ADFF6-A6C0-4EBA-96CD-6D52E393C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294E144-3F54-4E83-A6E8-98494B26F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E25A1-49BC-42DC-85C7-A3D3221FD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443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54AA04C-E67B-47B6-832A-5155CC0AC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3CDC1C6-CF4C-4152-935C-6DB3F62008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F08F529-6128-4341-88B5-83A53730E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24800-820A-467A-84B5-E7291FB2E722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05B12B2-853D-4B31-91A2-A6DA9F6A2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17C1EC7-4EFF-4DB1-A5F8-E0B8EAB11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E25A1-49BC-42DC-85C7-A3D3221FD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50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C2755F6-0BBC-4E46-848A-1D277E26D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716169A-F4C9-42DC-8DDB-2EDE660929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E4C5201E-DE88-4625-B224-EF3FE1C2F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4EE2852-F990-485A-9DB4-0FAD91D9B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24800-820A-467A-84B5-E7291FB2E722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B56F4AE9-BC8E-4143-BF63-78E279BF8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84B9505-5565-4F18-B13C-91AF782AA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E25A1-49BC-42DC-85C7-A3D3221FD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435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8E5CCC7-A828-4692-A42D-0FE405565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C5371A5-58CB-4100-9781-176080A6B5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3CA78784-15F6-438E-B334-AA85FE97E4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6818E235-A50E-4FC8-9B32-8EBF695360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DB56E0AB-358B-44B1-83EC-8B2872773D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58AD0DE1-1D8A-407C-8E88-2B9613B99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24800-820A-467A-84B5-E7291FB2E722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E012A43E-222B-43A8-A3E0-E40DF6F5F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8F339FD6-8665-4C6B-82B0-2A2F30003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E25A1-49BC-42DC-85C7-A3D3221FD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194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E26EC28-573D-4AF9-A29B-C2C430B74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3781A2CE-540D-4925-A513-188AC217A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24800-820A-467A-84B5-E7291FB2E722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6427FC52-7A38-4A83-B5B5-C756EE72C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550107DF-C97E-4034-820F-0C5537C56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E25A1-49BC-42DC-85C7-A3D3221FD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805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BF126C91-0397-490B-8CB5-CD57D184B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24800-820A-467A-84B5-E7291FB2E722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7658E293-C541-4359-B906-4794DB20E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CC6C427C-C2A6-46CE-B79B-02CCD3641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E25A1-49BC-42DC-85C7-A3D3221FD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885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80B5C75-92DE-42E1-B3B6-E015EB02F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74565AF-BD99-47FC-B476-73676E8A16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993DE4A-EC83-4B7B-A9BF-C724088DDA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BA29EE0-F7CE-4EBB-8EFE-D568B4AAA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24800-820A-467A-84B5-E7291FB2E722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BADBDF4-3A69-403C-A062-A5AB77469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EC2563D-6C47-4F75-BD7A-7000A560F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E25A1-49BC-42DC-85C7-A3D3221FD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825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D5ADA83-2309-41E6-BDFD-C267A1BF1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C6CA922F-1A43-4196-80DE-E61DA9EF68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225760C8-F4F4-4D36-B590-35C37E1FBF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C816379-2E43-4A55-893F-4CFDEF117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24800-820A-467A-84B5-E7291FB2E722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E09DD35-97EA-4CD7-B167-6DD457675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D30CD43-5F86-46E6-A1ED-853E632B2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E25A1-49BC-42DC-85C7-A3D3221FD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947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95109779-DDAA-4060-A09C-5F0636B216E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DA42FC6-95F1-4B71-9E86-DC32FBAAA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DE1B468-58D0-488B-A16E-0C42CBEA55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8D68C09-2A3F-4545-9DD2-E3CF825731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F24800-820A-467A-84B5-E7291FB2E722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B41BFCD-8EA5-426F-985B-074CDE1946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7344D71-7819-440A-8C31-8D7799C834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5E25A1-49BC-42DC-85C7-A3D3221FD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371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5F087F8-E07D-4A16-A452-006D582D44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04325" y="2016768"/>
            <a:ext cx="4322619" cy="2387600"/>
          </a:xfrm>
        </p:spPr>
        <p:txBody>
          <a:bodyPr>
            <a:normAutofit/>
          </a:bodyPr>
          <a:lstStyle/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rgbClr val="CF885C"/>
                </a:solidFill>
                <a:latin typeface="Edwardian Script ITC" panose="030303020407070D0804" pitchFamily="66" charset="0"/>
              </a:rPr>
              <a:t>Виртуальный музей Ялтинской Средней Школы № 11</a:t>
            </a:r>
            <a:endParaRPr lang="en-US" sz="3200" b="1" dirty="0">
              <a:solidFill>
                <a:srgbClr val="CF885C"/>
              </a:solidFill>
              <a:latin typeface="Edwardian Script ITC" panose="030303020407070D0804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931" y="118839"/>
            <a:ext cx="3901440" cy="21869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355" y="4471791"/>
            <a:ext cx="4436541" cy="2261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1022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28171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F885C"/>
                </a:solidFill>
                <a:latin typeface="Times New Roman" pitchFamily="18" charset="0"/>
                <a:cs typeface="Times New Roman" pitchFamily="18" charset="0"/>
              </a:rPr>
              <a:t>История школ Массандры</a:t>
            </a:r>
            <a:endParaRPr lang="ru-RU" b="1" dirty="0">
              <a:solidFill>
                <a:srgbClr val="CF885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Романов\Desktop\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967" y="2088671"/>
            <a:ext cx="9331891" cy="43513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844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DE0B460-4AA0-4034-ADD9-FC3E3D5A6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6344" y="739035"/>
            <a:ext cx="3920648" cy="5711869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F885C"/>
                </a:solidFill>
                <a:latin typeface="Times New Roman" pitchFamily="18" charset="0"/>
                <a:cs typeface="Times New Roman" pitchFamily="18" charset="0"/>
              </a:rPr>
              <a:t>Массандровская школа, 1953 г.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История Массандровской школы, ранее расположенной по ул. Мухина, 44 начинается в 1930-х годах. До этого дети в Массандре учились в церковно-приходской школе. На сегодняшний день на этом месте новые постройки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890" y="739035"/>
            <a:ext cx="7540669" cy="55490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44096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9422" y="-286228"/>
            <a:ext cx="10515600" cy="1325563"/>
          </a:xfrm>
        </p:spPr>
        <p:txBody>
          <a:bodyPr/>
          <a:lstStyle/>
          <a:p>
            <a:r>
              <a:rPr lang="ru-RU" b="1" i="1" dirty="0" smtClean="0">
                <a:solidFill>
                  <a:srgbClr val="CF885C"/>
                </a:solidFill>
                <a:latin typeface="Times New Roman" pitchFamily="18" charset="0"/>
                <a:cs typeface="Times New Roman" pitchFamily="18" charset="0"/>
              </a:rPr>
              <a:t>Массандровская школа, 1960 г.</a:t>
            </a:r>
            <a:endParaRPr lang="ru-RU" b="1" i="1" dirty="0">
              <a:solidFill>
                <a:srgbClr val="CF885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678" y="701325"/>
            <a:ext cx="6425852" cy="59313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C:\Users\Романов\Desktop\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390" y="919966"/>
            <a:ext cx="3786514" cy="50486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248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66343" y="325677"/>
            <a:ext cx="3825657" cy="5110619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CF885C"/>
                </a:solidFill>
                <a:latin typeface="Times New Roman" pitchFamily="18" charset="0"/>
                <a:cs typeface="Times New Roman" pitchFamily="18" charset="0"/>
              </a:rPr>
              <a:t>Массандровская школа, 1964 г.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Школа находилась в аварийном состоянии. В это время строилась новая школа, которая вскоре распахнет свои двери для ребят!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13" y="601249"/>
            <a:ext cx="8217074" cy="60375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491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78482" y="-375780"/>
            <a:ext cx="10515600" cy="1325563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CF885C"/>
                </a:solidFill>
                <a:latin typeface="Times New Roman" pitchFamily="18" charset="0"/>
                <a:cs typeface="Times New Roman" pitchFamily="18" charset="0"/>
              </a:rPr>
              <a:t>Массандровская школа (Стахановская, 18), 1968 г.</a:t>
            </a:r>
            <a:endParaRPr lang="ru-RU" sz="3200" b="1" i="1" dirty="0">
              <a:solidFill>
                <a:srgbClr val="CF885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504" y="620092"/>
            <a:ext cx="6037545" cy="36575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7741084" y="741124"/>
            <a:ext cx="4221272" cy="39310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7991605" y="741124"/>
            <a:ext cx="3544866" cy="46348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Так выглядела новая Массандровская школа в 1968 году.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 временем вокруг нее вырастут большие деревья, благодаря ученикам и учителям.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Романов\Desktop\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691" y="4408225"/>
            <a:ext cx="4196218" cy="21116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3825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98092" y="365125"/>
            <a:ext cx="6313119" cy="5835259"/>
          </a:xfrm>
        </p:spPr>
        <p:txBody>
          <a:bodyPr>
            <a:normAutofit/>
          </a:bodyPr>
          <a:lstStyle/>
          <a:p>
            <a:r>
              <a:rPr lang="ru-RU" dirty="0" err="1" smtClean="0">
                <a:solidFill>
                  <a:srgbClr val="CF885C"/>
                </a:solidFill>
                <a:latin typeface="Times New Roman" pitchFamily="18" charset="0"/>
                <a:cs typeface="Times New Roman" pitchFamily="18" charset="0"/>
              </a:rPr>
              <a:t>Вейкина</a:t>
            </a:r>
            <a:r>
              <a:rPr lang="ru-RU" dirty="0" smtClean="0">
                <a:solidFill>
                  <a:srgbClr val="CF885C"/>
                </a:solidFill>
                <a:latin typeface="Times New Roman" pitchFamily="18" charset="0"/>
                <a:cs typeface="Times New Roman" pitchFamily="18" charset="0"/>
              </a:rPr>
              <a:t> Татьяна Михайловна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первый директор Массандровской школы (ул. Стахановская, 18)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77" y="1152395"/>
            <a:ext cx="3896655" cy="5049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7836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23986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 школы и корабля «Красный Крым» сложились дружеские отношения. Ходили друг к другу в гости.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71" y="1788225"/>
            <a:ext cx="5625972" cy="4351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2810" y="1841326"/>
            <a:ext cx="5701757" cy="4245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6140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11460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CF885C"/>
                </a:solidFill>
                <a:latin typeface="Times New Roman" pitchFamily="18" charset="0"/>
                <a:cs typeface="Times New Roman" pitchFamily="18" charset="0"/>
              </a:rPr>
              <a:t>Отряд «Юных друзей пограничников», 23.02.1983 г.</a:t>
            </a:r>
            <a:endParaRPr lang="ru-RU" sz="3600" b="1" dirty="0">
              <a:solidFill>
                <a:srgbClr val="CF885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34" y="1762996"/>
            <a:ext cx="5822641" cy="36482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450" y="1753643"/>
            <a:ext cx="5486224" cy="36826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42855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8586" y="0"/>
            <a:ext cx="10515600" cy="1325563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Массандровский винзавод часто приглашал коллектив школы на экскурсии.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297462"/>
            <a:ext cx="8267178" cy="53554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4154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352599"/>
            <a:ext cx="10515600" cy="1325563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Дети, родители, школьный коллектив – каждый любил эту школу и создавал в ней уют. На фото можно заметить изменения вокруг школы – всё было засажено растительностью.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863" y="1825624"/>
            <a:ext cx="9206629" cy="47380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37487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05416" y="2544653"/>
            <a:ext cx="6889314" cy="173924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CF885C"/>
                </a:solidFill>
                <a:latin typeface="Times New Roman" pitchFamily="18" charset="0"/>
                <a:cs typeface="Times New Roman" pitchFamily="18" charset="0"/>
              </a:rPr>
              <a:t>История Массандры</a:t>
            </a:r>
            <a:endParaRPr lang="ru-RU" b="1" dirty="0">
              <a:solidFill>
                <a:srgbClr val="CF885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420" y="778963"/>
            <a:ext cx="2537460" cy="3352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6440" y="1143664"/>
            <a:ext cx="2019822" cy="2800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Романов\Desktop\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3082" y="4131763"/>
            <a:ext cx="2219325" cy="25527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441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1737" y="2118769"/>
            <a:ext cx="4589745" cy="1325563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Массандровская школа проработала с 1968 г. по 1990 г. 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За время своей работы школа выпустила большое количество детей.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81" y="1249428"/>
            <a:ext cx="5995384" cy="4351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8157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4579" y="-350729"/>
            <a:ext cx="10515600" cy="1325563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Фото последнего выпуска школы (1990 г.)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001" y="896649"/>
            <a:ext cx="4028977" cy="30122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9967" y="926925"/>
            <a:ext cx="3921502" cy="2898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803" y="3871102"/>
            <a:ext cx="4384110" cy="2966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4948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8145" y="415229"/>
            <a:ext cx="10515600" cy="1325563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Так выглядит школа сегодня.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974" y="1562578"/>
            <a:ext cx="7715062" cy="57862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98861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5747" y="1868248"/>
            <a:ext cx="5403937" cy="1325563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 1990 г.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микрорайоне «Дружба» была построена новая школа, о которой написали статью в газете.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121" y="977030"/>
            <a:ext cx="4942956" cy="5574081"/>
          </a:xfrm>
        </p:spPr>
      </p:pic>
    </p:spTree>
    <p:extLst>
      <p:ext uri="{BB962C8B-B14F-4D97-AF65-F5344CB8AC3E}">
        <p14:creationId xmlns:p14="http://schemas.microsoft.com/office/powerpoint/2010/main" val="1649016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6269" y="2294133"/>
            <a:ext cx="4852792" cy="132556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Дети, школьный коллектив перешли из бывшей Массандровской школы в новую.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16" y="501041"/>
            <a:ext cx="6313118" cy="56258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51434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F885C"/>
                </a:solidFill>
                <a:latin typeface="Times New Roman" pitchFamily="18" charset="0"/>
                <a:cs typeface="Times New Roman" pitchFamily="18" charset="0"/>
              </a:rPr>
              <a:t>История Ялтинской Средней Школы № 11</a:t>
            </a:r>
            <a:endParaRPr lang="ru-RU" sz="4000" b="1" dirty="0">
              <a:solidFill>
                <a:srgbClr val="CF885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Романов\Desktop\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280" y="1555588"/>
            <a:ext cx="8661149" cy="48718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0576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08537" y="365125"/>
            <a:ext cx="7903923" cy="5409374"/>
          </a:xfrm>
        </p:spPr>
        <p:txBody>
          <a:bodyPr>
            <a:no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Ялтинская общеобразовательная школа I-III ступеней № 11 – самая молодая и самая большая школа в Ялте. Она была введена в эксплуатацию 26 октября 1990 года на основании акта государственной приемочной комиссии, утвержденного решением Ялтинского городского совета народных депутатов от 07.12.1990 г. № 695.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 1990 г. по 1994 г. директором школы была </a:t>
            </a:r>
            <a:r>
              <a:rPr lang="ru-RU" sz="2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Баринова Н.Н.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634" y="361649"/>
            <a:ext cx="3266181" cy="55255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79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CF885C"/>
                </a:solidFill>
                <a:latin typeface="Times New Roman" pitchFamily="18" charset="0"/>
                <a:cs typeface="Times New Roman" pitchFamily="18" charset="0"/>
              </a:rPr>
              <a:t>Выпуск 1992 г.</a:t>
            </a:r>
            <a:endParaRPr lang="ru-RU" b="1" i="1" dirty="0">
              <a:solidFill>
                <a:srgbClr val="CF885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710" y="1412267"/>
            <a:ext cx="6887071" cy="5352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4082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47781" y="1555097"/>
            <a:ext cx="6531279" cy="1325563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1994 г. по 2001 г.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директором школы была </a:t>
            </a:r>
            <a:r>
              <a:rPr lang="ru-RU" dirty="0" err="1">
                <a:solidFill>
                  <a:srgbClr val="CF885C"/>
                </a:solidFill>
                <a:latin typeface="Times New Roman" pitchFamily="18" charset="0"/>
                <a:cs typeface="Times New Roman" pitchFamily="18" charset="0"/>
              </a:rPr>
              <a:t>Незговорова</a:t>
            </a:r>
            <a:r>
              <a:rPr lang="ru-RU" dirty="0">
                <a:solidFill>
                  <a:srgbClr val="CF885C"/>
                </a:solidFill>
                <a:latin typeface="Times New Roman" pitchFamily="18" charset="0"/>
                <a:cs typeface="Times New Roman" pitchFamily="18" charset="0"/>
              </a:rPr>
              <a:t> Л.Ф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219" y="878554"/>
            <a:ext cx="3686619" cy="51972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7989" y="3165953"/>
            <a:ext cx="6601216" cy="3428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3232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7572" y="903745"/>
            <a:ext cx="7164890" cy="132556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После </a:t>
            </a:r>
            <a:r>
              <a:rPr lang="ru-RU" dirty="0" err="1" smtClean="0">
                <a:solidFill>
                  <a:srgbClr val="CF885C"/>
                </a:solidFill>
                <a:latin typeface="Times New Roman" pitchFamily="18" charset="0"/>
                <a:cs typeface="Times New Roman" pitchFamily="18" charset="0"/>
              </a:rPr>
              <a:t>Незговоровой</a:t>
            </a:r>
            <a:r>
              <a:rPr lang="ru-RU" dirty="0" smtClean="0">
                <a:solidFill>
                  <a:srgbClr val="CF885C"/>
                </a:solidFill>
                <a:latin typeface="Times New Roman" pitchFamily="18" charset="0"/>
                <a:cs typeface="Times New Roman" pitchFamily="18" charset="0"/>
              </a:rPr>
              <a:t> Л.Ф.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 июля 2001 г.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директором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школы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становится </a:t>
            </a:r>
            <a:r>
              <a:rPr lang="ru-RU" dirty="0" err="1">
                <a:solidFill>
                  <a:srgbClr val="CF885C"/>
                </a:solidFill>
                <a:latin typeface="Times New Roman" pitchFamily="18" charset="0"/>
                <a:cs typeface="Times New Roman" pitchFamily="18" charset="0"/>
              </a:rPr>
              <a:t>Гацко</a:t>
            </a:r>
            <a:r>
              <a:rPr lang="ru-RU" dirty="0">
                <a:solidFill>
                  <a:srgbClr val="CF885C"/>
                </a:solidFill>
                <a:latin typeface="Times New Roman" pitchFamily="18" charset="0"/>
                <a:cs typeface="Times New Roman" pitchFamily="18" charset="0"/>
              </a:rPr>
              <a:t> Е.С</a:t>
            </a:r>
            <a:r>
              <a:rPr lang="ru-RU" dirty="0" smtClean="0">
                <a:solidFill>
                  <a:srgbClr val="CF885C"/>
                </a:solidFill>
                <a:latin typeface="Times New Roman" pitchFamily="18" charset="0"/>
                <a:cs typeface="Times New Roman" pitchFamily="18" charset="0"/>
              </a:rPr>
              <a:t>.,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 декабря 2018 г.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798" y="497866"/>
            <a:ext cx="3942832" cy="58815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03795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8349" y="690802"/>
            <a:ext cx="3933174" cy="5772628"/>
          </a:xfrm>
        </p:spPr>
        <p:txBody>
          <a:bodyPr>
            <a:normAutofit/>
          </a:bodyPr>
          <a:lstStyle/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Судя по сведениям об находившийся здесь некогда церкви Рождества Иоанна Предтечи у святого источника Ай-Ян, поселение существовало до и во времена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генеузского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владычества, когда в 1381 г. по договору Генуи с Крымским ханством, гористая южная часть Крыма с её поселениями и христианским народом полностью переходила  во владение генуэзцев.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85" y="1211850"/>
            <a:ext cx="7056223" cy="4351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1206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январе 2018 года директором школы становится </a:t>
            </a:r>
            <a:r>
              <a:rPr lang="ru-RU" dirty="0" err="1" smtClean="0">
                <a:solidFill>
                  <a:srgbClr val="CF885C"/>
                </a:solidFill>
                <a:latin typeface="Times New Roman" pitchFamily="18" charset="0"/>
                <a:cs typeface="Times New Roman" pitchFamily="18" charset="0"/>
              </a:rPr>
              <a:t>Тутатчиков</a:t>
            </a:r>
            <a:r>
              <a:rPr lang="ru-RU" dirty="0" smtClean="0">
                <a:solidFill>
                  <a:srgbClr val="CF885C"/>
                </a:solidFill>
                <a:latin typeface="Times New Roman" pitchFamily="18" charset="0"/>
                <a:cs typeface="Times New Roman" pitchFamily="18" charset="0"/>
              </a:rPr>
              <a:t> А.Т. </a:t>
            </a:r>
            <a:endParaRPr lang="ru-RU" dirty="0">
              <a:solidFill>
                <a:srgbClr val="CF885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447" y="1772301"/>
            <a:ext cx="7668016" cy="50856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01050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6192" y="288100"/>
            <a:ext cx="5992660" cy="5549030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На сегодняшний день в нашей школе мы имеем самый дружный коллектив начиная от молодых учителей и заканчивая учителями с большим опытом за спиной, самых умных, спортивных, счастливых детей. Учителя и дети всегда с гордостью отстаивают честь ЯСШ № 11.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36" y="297450"/>
            <a:ext cx="4434215" cy="276245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12" y="3362024"/>
            <a:ext cx="4521896" cy="2800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25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46530" y="603119"/>
            <a:ext cx="7716033" cy="2290393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Наши ребята – это лучшее, что есть у нас! Именно благодаря вам мы всегда и во всем первые, в конкурсах самого различного направления!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7242"/>
            <a:ext cx="4283901" cy="287221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31508"/>
            <a:ext cx="3636722" cy="31143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595" y="2981194"/>
            <a:ext cx="5674289" cy="3616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196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08953" y="615644"/>
            <a:ext cx="6205603" cy="1325563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С сентября 2018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года на базе нашей школы действует Кадетское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образование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им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Алескандра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 мы этим гордимся!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26" y="397656"/>
            <a:ext cx="3753478" cy="46378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985" y="2433708"/>
            <a:ext cx="6968648" cy="44242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30429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8974" y="2344236"/>
            <a:ext cx="3625241" cy="1325563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Между Управлением МВД России по г. Ялте и ялтинской средней школой №11 подписано соглашение о сотрудничестве в области патриотического воспитания кадетов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Романов\Desktop\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096" y="382316"/>
            <a:ext cx="6096000" cy="3505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Романов\Desktop\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052" y="3995802"/>
            <a:ext cx="6007518" cy="33717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578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7282" y="2269080"/>
            <a:ext cx="3186830" cy="1325563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8 декабря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ЯСШ № 11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исполнилось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30 лет!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 это не последний наш юбилей! Наша школа будет становиться лучше с каждым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днем, а все мы с удовольствием будем этому способствовать!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Романов\Desktop\1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304" y="685756"/>
            <a:ext cx="7094015" cy="56148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2697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90147" y="841114"/>
            <a:ext cx="3858018" cy="5597264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За 30 лет Ялтинскую Среднюю Школу № 11 окончили 113 ребят с золотой медалью и отличием и 76 - с серебряной  медалью!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Романов\Desktop\1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613" y="1211849"/>
            <a:ext cx="6162806" cy="50869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332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5778" y="2720018"/>
            <a:ext cx="10515600" cy="1325563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3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8827" y="5098094"/>
            <a:ext cx="10815181" cy="1565428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1475 г. эти владения были завоёваны Османской империей и поселение административно включили 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Инкирманский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а впоследствии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Мангупский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кадылык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переписи 1520 г.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Марсанда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(именно так назывался в то время посёлок Массандра) учитывалась, как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маале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(квартал) Ялты, насчитывалось 22 немусульманские семьи.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4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401" y="197241"/>
            <a:ext cx="10179071" cy="46879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2135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0" y="365125"/>
            <a:ext cx="4038600" cy="6492875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 1774 г., Крымскому ханству, получившему независимость от Османов, Массандра принадлежала 9 лет до присоединения Крыма к России. В эти годы состоялось выселение в Приазовье христиан и по ведомости А.В. Суворова от 18 сентября 1778 г. из Массандры переселено 231 человек.      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19 апреля 1783 г. Крым был присоединён к России. С этого момента начинается новая история Крыма.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/>
          </a:p>
        </p:txBody>
      </p:sp>
      <p:pic>
        <p:nvPicPr>
          <p:cNvPr id="4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191" y="1600157"/>
            <a:ext cx="6439612" cy="4351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6158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255" y="5012281"/>
            <a:ext cx="10910170" cy="1325563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Перед Русско-турецкой войной 1787-1791 гг., когда производилось выселение крымских татар из прибрежных селений, из Массандры выведены все жители - 36 душ.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конце войны, всем было разрешено вернуться на место прежнего жительства, но, видимо, в Массандру жители не вернулись, поскольку в Ведомостях 1805 и 1829 г. селение не значится, лишь местность.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718" y="322501"/>
            <a:ext cx="9920614" cy="4525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2001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2079" y="753433"/>
            <a:ext cx="10515600" cy="2453231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Опустевшие земли Южного берега, князь Потёмкин раздавал вельможам. Первым владельцем Массандры стал принц Карл-Генрих Нассау-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Зиген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после отъезда которого из России эти земли перешли в казну и были купленные в 1815 г. Софьей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Потоцкой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(изображена на слайде). Её дочь Ольга Нарышкина в 1822 г. нанимает  знаменитого немецкого садовника Карла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Кебаха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который заложил в Массандре парк в английском стиле.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752" y="3637992"/>
            <a:ext cx="3680129" cy="24943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487" y="3645071"/>
            <a:ext cx="3895594" cy="24049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7415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4089" y="3258637"/>
            <a:ext cx="4496844" cy="1325563"/>
          </a:xfrm>
        </p:spPr>
        <p:txBody>
          <a:bodyPr>
            <a:no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Дети Софьи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Потоцкой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1826 г. продают имение графу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М.С.Воронцову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при котором началось строительство винзавода и винных подвалов, закладываются виноградники, а так же начали появляться табачные плантации, плодовые сады, сенокосы, молочные фермы, конный завод, каменоломни.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060" y="713983"/>
            <a:ext cx="6602940" cy="51732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85242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1889 г. Массандра вместе с имением "Ай-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Даниль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" была приобретена за 1 млн. 800 тыс. рублей Удельным ведомством Министерства Двора и вошла в число недвижимого имущества Российского Императорского двора. Император Александр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lll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распорядился достроить дворец</a:t>
            </a:r>
            <a:r>
              <a:rPr lang="ru-RU" sz="2000" dirty="0"/>
              <a:t>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888" y="1825625"/>
            <a:ext cx="7056223" cy="4351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4254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639</TotalTime>
  <Words>775</Words>
  <Application>Microsoft Office PowerPoint</Application>
  <PresentationFormat>Произвольный</PresentationFormat>
  <Paragraphs>39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Виртуальный музей Ялтинской Средней Школы № 11</vt:lpstr>
      <vt:lpstr>История Массандры</vt:lpstr>
      <vt:lpstr>Судя по сведениям об находившийся здесь некогда церкви Рождества Иоанна Предтечи у святого источника Ай-Ян, поселение существовало до и во времена генеузского владычества, когда в 1381 г. по договору Генуи с Крымским ханством, гористая южная часть Крыма с её поселениями и христианским народом полностью переходила  во владение генуэзцев. </vt:lpstr>
      <vt:lpstr>В 1475 г. эти владения были завоёваны Османской империей и поселение административно включили в Инкирманский, а впоследствии Мангупский кадылык. В переписи 1520 г. Марсанда (именно так назывался в то время посёлок Массандра) учитывалась, как маале (квартал) Ялты, насчитывалось 22 немусульманские семьи. </vt:lpstr>
      <vt:lpstr>С 1774 г., Крымскому ханству, получившему независимость от Османов, Массандра принадлежала 9 лет до присоединения Крыма к России. В эти годы состоялось выселение в Приазовье христиан и по ведомости А.В. Суворова от 18 сентября 1778 г. из Массандры переселено 231 человек.       19 апреля 1783 г. Крым был присоединён к России. С этого момента начинается новая история Крыма. </vt:lpstr>
      <vt:lpstr>Перед Русско-турецкой войной 1787-1791 гг., когда производилось выселение крымских татар из прибрежных селений, из Массандры выведены все жители - 36 душ. В конце войны, всем было разрешено вернуться на место прежнего жительства, но, видимо, в Массандру жители не вернулись, поскольку в Ведомостях 1805 и 1829 г. селение не значится, лишь местность. </vt:lpstr>
      <vt:lpstr>Опустевшие земли Южного берега, князь Потёмкин раздавал вельможам. Первым владельцем Массандры стал принц Карл-Генрих Нассау-Зиген, после отъезда которого из России эти земли перешли в казну и были купленные в 1815 г. Софьей Потоцкой (изображена на слайде). Её дочь Ольга Нарышкина в 1822 г. нанимает  знаменитого немецкого садовника Карла Кебаха, который заложил в Массандре парк в английском стиле. </vt:lpstr>
      <vt:lpstr>Дети Софьи Потоцкой в 1826 г. продают имение графу М.С.Воронцову, при котором началось строительство винзавода и винных подвалов, закладываются виноградники, а так же начали появляться табачные плантации, плодовые сады, сенокосы, молочные фермы, конный завод, каменоломни. </vt:lpstr>
      <vt:lpstr>В 1889 г. Массандра вместе с имением "Ай-Даниль" была приобретена за 1 млн. 800 тыс. рублей Удельным ведомством Министерства Двора и вошла в число недвижимого имущества Российского Императорского двора. Император Александр lll. распорядился достроить дворец.</vt:lpstr>
      <vt:lpstr>История школ Массандры</vt:lpstr>
      <vt:lpstr>Массандровская школа, 1953 г. История Массандровской школы, ранее расположенной по ул. Мухина, 44 начинается в 1930-х годах. До этого дети в Массандре учились в церковно-приходской школе. На сегодняшний день на этом месте новые постройки.</vt:lpstr>
      <vt:lpstr>Массандровская школа, 1960 г.</vt:lpstr>
      <vt:lpstr>Массандровская школа, 1964 г. Школа находилась в аварийном состоянии. В это время строилась новая школа, которая вскоре распахнет свои двери для ребят!</vt:lpstr>
      <vt:lpstr>Массандровская школа (Стахановская, 18), 1968 г.</vt:lpstr>
      <vt:lpstr>Вейкина Татьяна Михайловна – первый директор Массандровской школы (ул. Стахановская, 18)</vt:lpstr>
      <vt:lpstr>У школы и корабля «Красный Крым» сложились дружеские отношения. Ходили друг к другу в гости.</vt:lpstr>
      <vt:lpstr>Отряд «Юных друзей пограничников», 23.02.1983 г.</vt:lpstr>
      <vt:lpstr>Массандровский винзавод часто приглашал коллектив школы на экскурсии.</vt:lpstr>
      <vt:lpstr>Дети, родители, школьный коллектив – каждый любил эту школу и создавал в ней уют. На фото можно заметить изменения вокруг школы – всё было засажено растительностью.</vt:lpstr>
      <vt:lpstr>Массандровская школа проработала с 1968 г. по 1990 г.  За время своей работы школа выпустила большое количество детей. </vt:lpstr>
      <vt:lpstr>Фото последнего выпуска школы (1990 г.)</vt:lpstr>
      <vt:lpstr>Так выглядит школа сегодня.</vt:lpstr>
      <vt:lpstr>В 1990 г. в микрорайоне «Дружба» была построена новая школа, о которой написали статью в газете. </vt:lpstr>
      <vt:lpstr>Дети, школьный коллектив перешли из бывшей Массандровской школы в новую.</vt:lpstr>
      <vt:lpstr>История Ялтинской Средней Школы № 11</vt:lpstr>
      <vt:lpstr>Ялтинская общеобразовательная школа I-III ступеней № 11 – самая молодая и самая большая школа в Ялте. Она была введена в эксплуатацию 26 октября 1990 года на основании акта государственной приемочной комиссии, утвержденного решением Ялтинского городского совета народных депутатов от 07.12.1990 г. № 695. С 1990 г. по 1994 г. директором школы была Баринова Н.Н.</vt:lpstr>
      <vt:lpstr>Выпуск 1992 г.</vt:lpstr>
      <vt:lpstr>С 1994 г. по 2001 г. директором школы была Незговорова Л.Ф</vt:lpstr>
      <vt:lpstr>После Незговоровой Л.Ф. с июля 2001 г. директором школы становится Гацко Е.С., до декабря 2018 г.</vt:lpstr>
      <vt:lpstr>В январе 2018 года директором школы становится Тутатчиков А.Т. </vt:lpstr>
      <vt:lpstr>На сегодняшний день в нашей школе мы имеем самый дружный коллектив начиная от молодых учителей и заканчивая учителями с большим опытом за спиной, самых умных, спортивных, счастливых детей. Учителя и дети всегда с гордостью отстаивают честь ЯСШ № 11.</vt:lpstr>
      <vt:lpstr>Наши ребята – это лучшее, что есть у нас! Именно благодаря вам мы всегда и во всем первые, в конкурсах самого различного направления!</vt:lpstr>
      <vt:lpstr>С сентября 2018 года на базе нашей школы действует Кадетское образование им Алескандра III и мы этим гордимся!</vt:lpstr>
      <vt:lpstr>Между Управлением МВД России по г. Ялте и ялтинской средней школой №11 подписано соглашение о сотрудничестве в области патриотического воспитания кадетов </vt:lpstr>
      <vt:lpstr>8 декабря ЯСШ № 11 исполнилось 30 лет! И это не последний наш юбилей! Наша школа будет становиться лучше с каждым днем, а все мы с удовольствием будем этому способствовать!</vt:lpstr>
      <vt:lpstr>За 30 лет Ялтинскую Среднюю Школу № 11 окончили 113 ребят с золотой медалью и отличием и 76 - с серебряной  медалью!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Романов</cp:lastModifiedBy>
  <cp:revision>39</cp:revision>
  <dcterms:created xsi:type="dcterms:W3CDTF">2020-10-04T11:40:48Z</dcterms:created>
  <dcterms:modified xsi:type="dcterms:W3CDTF">2021-02-21T08:08:31Z</dcterms:modified>
</cp:coreProperties>
</file>